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9"/>
  </p:notesMasterIdLst>
  <p:sldIdLst>
    <p:sldId id="1017" r:id="rId6"/>
    <p:sldId id="622" r:id="rId7"/>
    <p:sldId id="2103812493" r:id="rId8"/>
    <p:sldId id="990" r:id="rId9"/>
    <p:sldId id="1172" r:id="rId10"/>
    <p:sldId id="2103811962" r:id="rId11"/>
    <p:sldId id="2103812058" r:id="rId12"/>
    <p:sldId id="2103812055" r:id="rId13"/>
    <p:sldId id="2103812056" r:id="rId14"/>
    <p:sldId id="1150" r:id="rId15"/>
    <p:sldId id="1152" r:id="rId16"/>
    <p:sldId id="261" r:id="rId17"/>
    <p:sldId id="21038125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2" autoAdjust="0"/>
    <p:restoredTop sz="94660"/>
  </p:normalViewPr>
  <p:slideViewPr>
    <p:cSldViewPr snapToGrid="0">
      <p:cViewPr varScale="1">
        <p:scale>
          <a:sx n="48" d="100"/>
          <a:sy n="48" d="100"/>
        </p:scale>
        <p:origin x="67" y="7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EA8CD-0129-491E-B731-3EF7F3B3B871}"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3A8418-D3E3-4617-BC0F-D6E327A093DF}" type="slidenum">
              <a:rPr lang="en-US" smtClean="0"/>
              <a:t>‹#›</a:t>
            </a:fld>
            <a:endParaRPr lang="en-US"/>
          </a:p>
        </p:txBody>
      </p:sp>
    </p:spTree>
    <p:extLst>
      <p:ext uri="{BB962C8B-B14F-4D97-AF65-F5344CB8AC3E}">
        <p14:creationId xmlns:p14="http://schemas.microsoft.com/office/powerpoint/2010/main" val="391464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an optimized IR format model has been generated by MO, the next step is to implement the model into your computer vision application. This is where you will start to use the Inference Engine APIs.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889956-7041-41AC-97B5-8DE670E7B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18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let’s look at the machinery of the DLA Library architecture, layers are executed in a ring execution format. Data just keeps looping through using or bypassing the primitives that are needed for each layer, the data between layers stay on the FPGA.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06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support various data types and different primitives that are used in different neural networks, the OpenVINO toolkit FPGA package ships with many different bitstreams, which are the FPGA images that are optimized for different boards, different data types and network topologies. Make sure to find the optimal FPGA image for the network and data type you plan to run. The name of the bitstream starts with the version of DLA, then there’s the board name, followed by the data type and then supported topologies or bitstream features.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05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program the FPGA, you will need to use this command in a terminal, “</a:t>
            </a:r>
            <a:r>
              <a:rPr lang="en-US" sz="1200" kern="1200" dirty="0" err="1">
                <a:solidFill>
                  <a:schemeClr val="tx1"/>
                </a:solidFill>
                <a:effectLst/>
                <a:latin typeface="+mn-lt"/>
                <a:ea typeface="+mn-ea"/>
                <a:cs typeface="+mn-cs"/>
              </a:rPr>
              <a:t>aocl</a:t>
            </a:r>
            <a:r>
              <a:rPr lang="en-US" sz="1200" kern="1200" dirty="0">
                <a:solidFill>
                  <a:schemeClr val="tx1"/>
                </a:solidFill>
                <a:effectLst/>
                <a:latin typeface="+mn-lt"/>
                <a:ea typeface="+mn-ea"/>
                <a:cs typeface="+mn-cs"/>
              </a:rPr>
              <a:t>” is the utility application, followed with the argument “program”, then the board name “acl0”, and the bitstream name. On Intel </a:t>
            </a:r>
            <a:r>
              <a:rPr lang="en-US" sz="1200" kern="1200" dirty="0" err="1">
                <a:solidFill>
                  <a:schemeClr val="tx1"/>
                </a:solidFill>
                <a:effectLst/>
                <a:latin typeface="+mn-lt"/>
                <a:ea typeface="+mn-ea"/>
                <a:cs typeface="+mn-cs"/>
              </a:rPr>
              <a:t>DevCloud</a:t>
            </a:r>
            <a:r>
              <a:rPr lang="en-US" sz="1200" kern="1200" dirty="0">
                <a:solidFill>
                  <a:schemeClr val="tx1"/>
                </a:solidFill>
                <a:effectLst/>
                <a:latin typeface="+mn-lt"/>
                <a:ea typeface="+mn-ea"/>
                <a:cs typeface="+mn-cs"/>
              </a:rPr>
              <a:t> for the Edge, users can always send the inference workload to an Intel FPGA accelerator.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EF46E1-E891-034A-903A-4B922A1B94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441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FPGA, short for Field Programmable Gate Array, unlike other devices such as CPU, GPU or VPU, FPGA does not have any dedicated hardware logic blocks designed for processing any kind of general or special tasks. Instead, there are millions of logic elements, thousands of embedded memory blocks, and DSP blocks, along with programmable routings, high-speed transceivers, and build-in hardened IPs, for users to create the custom hardware.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the discrete programmable logic blocks are electronically wired, FPGAs are ideal for parallel systems where multiple tasks must be performed simultaneously, and for performing specific tasks requiring timely results. The functionality programmed to FPGA can be updated multiple times.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EF46E1-E891-034A-903A-4B922A1B94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10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43400"/>
            <a:ext cx="6095999" cy="4114800"/>
          </a:xfrm>
        </p:spPr>
        <p:txBody>
          <a:bodyPr/>
          <a:lstStyle/>
          <a:p>
            <a:r>
              <a:rPr lang="en-US" sz="1200" kern="1200" dirty="0">
                <a:solidFill>
                  <a:schemeClr val="tx1"/>
                </a:solidFill>
                <a:effectLst/>
                <a:latin typeface="+mn-lt"/>
                <a:ea typeface="+mn-ea"/>
                <a:cs typeface="+mn-cs"/>
              </a:rPr>
              <a:t>As we mentioned in the overview session, FPGA support is a separate installation package, in addition to the regular components in the OpenVINO toolkit, FPGA distribution also contains the Intel® FPGA Deep Learning Acceleration Suite, which includes the FPGA runtime environment and the pre-built bitstreams for uploading to the FPGA.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bitstream is a file that contains the programming information for an FPGA, and FPGA must be programmed using a specific bitstream for it to behave as an embedded hardware platform. In our case here, to run the inference workload on FPGA, if we switch to a different topology model, we will need to load a different bitstream to FPGA, which is equal to switching to another embedded hardware specially designed to process the new topology inferencing.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reason we provide the bitstreams is for users to take advantage of the FPGA without going through the lengthy traditional FPGA development process, which needs both a lot of engineering efforts and a relatively long time for recompiling an FPGA.</a:t>
            </a:r>
            <a:endParaRPr lang="en-US" sz="1000" dirty="0"/>
          </a:p>
        </p:txBody>
      </p:sp>
      <p:sp>
        <p:nvSpPr>
          <p:cNvPr id="4" name="Slide Number Placeholder 3"/>
          <p:cNvSpPr>
            <a:spLocks noGrp="1"/>
          </p:cNvSpPr>
          <p:nvPr>
            <p:ph type="sldNum" sz="quarter" idx="10"/>
          </p:nvPr>
        </p:nvSpPr>
        <p:spPr>
          <a:xfrm>
            <a:off x="6476999" y="8685213"/>
            <a:ext cx="379413"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59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look at the workflows for using DLA.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you’re a Deep Learning Deployment software application developer, you would implement your software using the OpenVINO toolkit. You would choose the optimal turnkey solution from the Bitstream Library of many precompiled FPGA images, then run your application on the CPU and FPGA. All of your efforts are focused on the software and the FPGA just acts as an accelerator behind the scenes.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if you are an FPGA architect, you can use the intel FPGA DLA Acceleration suite and the Intel FPGA SDK for OpenCL to create a custom FPGA bitstream that suits your needs. Here you can choose between primitives to include as well as vectorization factor of the convolution processing engines, or you can even write your own deep learning primitives using OpenCL which are then synthesized and compiled into an FPGA image. The software application then will be able to access the custom bitstream using the same OpenVINO inference engine API.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978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FD5DAED-E791-4D3A-A33E-9DE2F75ECB5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The software and hardware to use the two FPGA boards with OpenVINO are shown 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left is what the software and hardware stack would look like for DL Inference execution on the FPGA-based Programmable Accelerator Cards or PAC over PCIe in the data center. The deep learning deployment toolkit can be used over the Intel Acceleration Stack for an Intel Xeon processor and FPGAs. At the top left, there’s the user Deep Learning inference application. The application is using the OpenVINO toolkit. The Inference Engine plugin will load the FPGA-specific DLA runtime engine, which is built on top of the OpenCL framework leveraging the Acceleration Stack which is a collection of software firmware and tools which makes it easy to deploy Intel FPGAs for workload optimization in the data center. The DLA runtime engine interacts with the DLA workload on the FPGA which contains the various Deep Learning primitives. The interface on the hardware side is handled by the Intel Generated FPGA interface manager containing prebuilt IP using defined interfaces.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right is the edge computing solution. Here the software stack is identical to the left but at the bottom, instead of the acceleration stack, you have the OpenCL BSP Driver. On the Vision Acceleration PCIe card with FPGA, the interfaces to the CPU is prebuilt as part of the FPGA OpenCL BSP. Again, the hardware is seamlessly hidden from the inference application in the OpenCL layers.</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the accelerator card we showed on the right side of the previous page. The Mustang-F100-A10 with the PCIe x8 interface, 8GB onboard DDR4 memory, supports Ubuntu 16.04.3 LTS 64-bit, CentOS 7.4 64-bit, and Windows 10.</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EF46E1-E891-034A-903A-4B922A1B94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721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can take a look at the actual hardware architecture being programmed to the FPGA. For the computer vision use cases, we are mostly using Convolution Neural Networks, so no matter how different the topologies, there are always Convolution layers which are also the most computing and time-consuming parts.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across all the bitstreams, they share the similar DLA library architectures as we showed on this page, which include a Convolution Processing Elements Array for the convolution layers, a crossbar for communicating with other primitives or kernels for processing other types of layers, more and more primitives are constantly added to support more layers, and a feature map-cache used for buffering the input and output during the computation. The Config Engine is used for controlling the execution, and the Memory Reader/Writer connects to the onboard DDR memory.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875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the different architecture in mind, it’s important to choose the optimal FPGA image because there is a tradeoff between features and performance. If you use a generic FPGA image that can support many different types of primitives as on the right, then you’ll have less space left for the convolution PE array, where on the left, choose the image with only the primitives you need, and you’ll have much bigger size left for both the Convolution PE array as well as the Feature map stream buffer. This will result in much higher performance.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15278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also tradeoff of between the Convolution PE array and Feature Map Cache, with a larger size Convolution PE array on the left, definitely will have a faster computation, but less spaced feature map cache might break the input or output data into multiple slices which will slow down the throughput; on the contrary, a smaller sized Convolution PE Array with larger Feature Map Cache might not suffer the data transferring issue, but Convolution computation becomes the bottleneck.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1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hyperlink" Target="https://software.intel.com/en-us/articles/optimization-notice"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3707-5634-477B-B90D-98329EC7C2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9DBB86-4221-4EAA-B71A-66E3235086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2086A9-469C-47FF-B8CB-0E813588250F}"/>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5" name="Footer Placeholder 4">
            <a:extLst>
              <a:ext uri="{FF2B5EF4-FFF2-40B4-BE49-F238E27FC236}">
                <a16:creationId xmlns:a16="http://schemas.microsoft.com/office/drawing/2014/main" id="{4B7E51EE-4E29-4467-839E-A6147509D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4ED92-3D4A-4F27-B7E5-941DD4AC5B4D}"/>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93152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BEF9-082A-4AC6-AA4B-BCAA993C8E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9FF3CB-95D6-4949-8904-71269E2A5C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16EB5-FBBB-4131-B003-D83628C5666F}"/>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5" name="Footer Placeholder 4">
            <a:extLst>
              <a:ext uri="{FF2B5EF4-FFF2-40B4-BE49-F238E27FC236}">
                <a16:creationId xmlns:a16="http://schemas.microsoft.com/office/drawing/2014/main" id="{DA829863-467B-49AB-9EDF-88D39A5A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A9707-9D81-4073-AC16-17FB34DDA856}"/>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79235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CEBD5E-86B1-415F-9701-5A572ABCDB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A8A1AF-EC1B-4D05-B7B1-30A35B0AED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59B48-9B74-4AF1-858A-7798B9763DB4}"/>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5" name="Footer Placeholder 4">
            <a:extLst>
              <a:ext uri="{FF2B5EF4-FFF2-40B4-BE49-F238E27FC236}">
                <a16:creationId xmlns:a16="http://schemas.microsoft.com/office/drawing/2014/main" id="{4CE87BA5-1FC9-44F1-AC1A-F21F1C7C4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27C528-7FD0-411D-A00E-B560490A0861}"/>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424192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2503438"/>
            <a:ext cx="10950515" cy="1470025"/>
          </a:xfrm>
        </p:spPr>
        <p:txBody>
          <a:bodyPr lIns="0" rIns="0" anchor="b" anchorCtr="0">
            <a:noAutofit/>
          </a:bodyPr>
          <a:lstStyle>
            <a:lvl1pPr>
              <a:lnSpc>
                <a:spcPct val="75000"/>
              </a:lnSpc>
              <a:defRPr sz="11733" b="0" spc="0" baseline="0">
                <a:solidFill>
                  <a:schemeClr val="bg1"/>
                </a:solidFill>
                <a:latin typeface="+mj-lt"/>
                <a:cs typeface="Intel Clear Pro" panose="020B0804020202060201" pitchFamily="34" charset="0"/>
              </a:defRPr>
            </a:lvl1pPr>
          </a:lstStyle>
          <a:p>
            <a:r>
              <a:rPr lang="en-US"/>
              <a:t>title</a:t>
            </a:r>
          </a:p>
        </p:txBody>
      </p:sp>
      <p:sp>
        <p:nvSpPr>
          <p:cNvPr id="3" name="Subtitle 2"/>
          <p:cNvSpPr>
            <a:spLocks noGrp="1"/>
          </p:cNvSpPr>
          <p:nvPr>
            <p:ph type="subTitle" idx="1" hasCustomPrompt="1"/>
          </p:nvPr>
        </p:nvSpPr>
        <p:spPr>
          <a:xfrm>
            <a:off x="607484" y="5159281"/>
            <a:ext cx="8440283" cy="377704"/>
          </a:xfrm>
        </p:spPr>
        <p:txBody>
          <a:bodyPr lIns="0" rIns="0">
            <a:noAutofit/>
          </a:bodyPr>
          <a:lstStyle>
            <a:lvl1pPr marL="0" indent="0" algn="l">
              <a:buNone/>
              <a:defRPr sz="1400" b="0" i="0" spc="133" baseline="0">
                <a:solidFill>
                  <a:srgbClr val="FFFFFF"/>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16pt Intel Clear Subhead, Date, Etc.</a:t>
            </a:r>
          </a:p>
        </p:txBody>
      </p:sp>
      <p:pic>
        <p:nvPicPr>
          <p:cNvPr id="5" name="Picture 2" descr="\\.psf\Home\Desktop\Intel.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607484" y="6295761"/>
            <a:ext cx="485781" cy="320175"/>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Date Placeholder 4"/>
          <p:cNvSpPr>
            <a:spLocks noGrp="1"/>
          </p:cNvSpPr>
          <p:nvPr>
            <p:ph type="dt" sz="half" idx="2"/>
          </p:nvPr>
        </p:nvSpPr>
        <p:spPr>
          <a:xfrm>
            <a:off x="607484" y="5377393"/>
            <a:ext cx="2844800" cy="366183"/>
          </a:xfrm>
          <a:prstGeom prst="rect">
            <a:avLst/>
          </a:prstGeom>
        </p:spPr>
        <p:txBody>
          <a:bodyPr vert="horz" lIns="0" tIns="45720" rIns="91440" bIns="0" rtlCol="0" anchor="ctr"/>
          <a:lstStyle>
            <a:lvl1pPr algn="l">
              <a:defRPr sz="1067">
                <a:solidFill>
                  <a:srgbClr val="FFFFFF"/>
                </a:solidFill>
              </a:defRPr>
            </a:lvl1pPr>
          </a:lstStyle>
          <a:p>
            <a:endParaRPr lang="en-US"/>
          </a:p>
        </p:txBody>
      </p:sp>
    </p:spTree>
    <p:extLst>
      <p:ext uri="{BB962C8B-B14F-4D97-AF65-F5344CB8AC3E}">
        <p14:creationId xmlns:p14="http://schemas.microsoft.com/office/powerpoint/2010/main" val="105715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651905"/>
            <a:ext cx="10972800" cy="1158240"/>
          </a:xfrm>
        </p:spPr>
        <p:txBody>
          <a:bodyPr anchor="ctr" anchorCtr="0"/>
          <a:lstStyle>
            <a:lvl1pPr algn="ctr">
              <a:lnSpc>
                <a:spcPct val="85000"/>
              </a:lnSpc>
              <a:defRPr sz="8000" spc="800">
                <a:solidFill>
                  <a:schemeClr val="accent1"/>
                </a:solidFill>
                <a:latin typeface="+mj-lt"/>
              </a:defRPr>
            </a:lvl1pPr>
          </a:lstStyle>
          <a:p>
            <a:r>
              <a:rPr lang="en-US"/>
              <a:t>Divider title</a:t>
            </a:r>
          </a:p>
        </p:txBody>
      </p:sp>
      <p:sp>
        <p:nvSpPr>
          <p:cNvPr id="4" name="Footer Placeholder 3"/>
          <p:cNvSpPr>
            <a:spLocks noGrp="1"/>
          </p:cNvSpPr>
          <p:nvPr>
            <p:ph type="ftr" sz="quarter" idx="11"/>
          </p:nvPr>
        </p:nvSpPr>
        <p:spPr>
          <a:xfrm>
            <a:off x="607484" y="169185"/>
            <a:ext cx="3860800" cy="366183"/>
          </a:xfrm>
          <a:prstGeom prst="rect">
            <a:avLst/>
          </a:prstGeom>
        </p:spPr>
        <p:txBody>
          <a:bodyPr/>
          <a:lstStyle>
            <a:lvl1pPr>
              <a:defRPr>
                <a:solidFill>
                  <a:schemeClr val="bg1"/>
                </a:solidFill>
              </a:defRPr>
            </a:lvl1pPr>
          </a:lstStyle>
          <a:p>
            <a:r>
              <a:rPr lang="en-US"/>
              <a:t>THE DECK TITLE | SECTION</a:t>
            </a:r>
          </a:p>
        </p:txBody>
      </p:sp>
    </p:spTree>
    <p:extLst>
      <p:ext uri="{BB962C8B-B14F-4D97-AF65-F5344CB8AC3E}">
        <p14:creationId xmlns:p14="http://schemas.microsoft.com/office/powerpoint/2010/main" val="22269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Divider">
    <p:bg>
      <p:bgPr>
        <a:solidFill>
          <a:srgbClr val="6DBDE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651905"/>
            <a:ext cx="10972800" cy="1158240"/>
          </a:xfrm>
        </p:spPr>
        <p:txBody>
          <a:bodyPr anchor="ctr" anchorCtr="0"/>
          <a:lstStyle>
            <a:lvl1pPr algn="ctr">
              <a:lnSpc>
                <a:spcPct val="85000"/>
              </a:lnSpc>
              <a:defRPr sz="8000" spc="800">
                <a:solidFill>
                  <a:schemeClr val="accent1"/>
                </a:solidFill>
                <a:latin typeface="+mj-lt"/>
              </a:defRPr>
            </a:lvl1pPr>
          </a:lstStyle>
          <a:p>
            <a:r>
              <a:rPr lang="en-US"/>
              <a:t>Divider title</a:t>
            </a:r>
          </a:p>
        </p:txBody>
      </p:sp>
      <p:sp>
        <p:nvSpPr>
          <p:cNvPr id="4" name="Footer Placeholder 3"/>
          <p:cNvSpPr>
            <a:spLocks noGrp="1"/>
          </p:cNvSpPr>
          <p:nvPr>
            <p:ph type="ftr" sz="quarter" idx="11"/>
          </p:nvPr>
        </p:nvSpPr>
        <p:spPr>
          <a:xfrm>
            <a:off x="607484" y="169185"/>
            <a:ext cx="3860800" cy="366183"/>
          </a:xfrm>
          <a:prstGeom prst="rect">
            <a:avLst/>
          </a:prstGeom>
        </p:spPr>
        <p:txBody>
          <a:bodyPr/>
          <a:lstStyle>
            <a:lvl1pPr>
              <a:defRPr>
                <a:solidFill>
                  <a:schemeClr val="bg1"/>
                </a:solidFill>
              </a:defRPr>
            </a:lvl1pPr>
          </a:lstStyle>
          <a:p>
            <a:r>
              <a:rPr lang="en-US"/>
              <a:t>THE DECK TITLE | SECTION</a:t>
            </a:r>
          </a:p>
        </p:txBody>
      </p:sp>
    </p:spTree>
    <p:extLst>
      <p:ext uri="{BB962C8B-B14F-4D97-AF65-F5344CB8AC3E}">
        <p14:creationId xmlns:p14="http://schemas.microsoft.com/office/powerpoint/2010/main" val="294243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Divider">
    <p:bg>
      <p:bgPr>
        <a:solidFill>
          <a:srgbClr val="CFE46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651905"/>
            <a:ext cx="10972800" cy="1158240"/>
          </a:xfrm>
        </p:spPr>
        <p:txBody>
          <a:bodyPr anchor="ctr" anchorCtr="0"/>
          <a:lstStyle>
            <a:lvl1pPr algn="ctr">
              <a:lnSpc>
                <a:spcPct val="85000"/>
              </a:lnSpc>
              <a:defRPr sz="8000" spc="800">
                <a:solidFill>
                  <a:schemeClr val="accent1"/>
                </a:solidFill>
                <a:latin typeface="+mj-lt"/>
              </a:defRPr>
            </a:lvl1pPr>
          </a:lstStyle>
          <a:p>
            <a:r>
              <a:rPr lang="en-US"/>
              <a:t>Divider title</a:t>
            </a:r>
          </a:p>
        </p:txBody>
      </p:sp>
      <p:sp>
        <p:nvSpPr>
          <p:cNvPr id="4" name="Footer Placeholder 3"/>
          <p:cNvSpPr>
            <a:spLocks noGrp="1"/>
          </p:cNvSpPr>
          <p:nvPr>
            <p:ph type="ftr" sz="quarter" idx="11"/>
          </p:nvPr>
        </p:nvSpPr>
        <p:spPr>
          <a:xfrm>
            <a:off x="607484" y="169185"/>
            <a:ext cx="3860800" cy="366183"/>
          </a:xfrm>
          <a:prstGeom prst="rect">
            <a:avLst/>
          </a:prstGeom>
        </p:spPr>
        <p:txBody>
          <a:bodyPr/>
          <a:lstStyle>
            <a:lvl1pPr>
              <a:defRPr>
                <a:solidFill>
                  <a:schemeClr val="bg1"/>
                </a:solidFill>
              </a:defRPr>
            </a:lvl1pPr>
          </a:lstStyle>
          <a:p>
            <a:r>
              <a:rPr lang="en-US"/>
              <a:t>THE DECK TITLE | SECTION</a:t>
            </a:r>
          </a:p>
        </p:txBody>
      </p:sp>
    </p:spTree>
    <p:extLst>
      <p:ext uri="{BB962C8B-B14F-4D97-AF65-F5344CB8AC3E}">
        <p14:creationId xmlns:p14="http://schemas.microsoft.com/office/powerpoint/2010/main" val="20165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Divider">
    <p:bg>
      <p:bgPr>
        <a:solidFill>
          <a:srgbClr val="F79A4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651905"/>
            <a:ext cx="10972800" cy="1158240"/>
          </a:xfrm>
        </p:spPr>
        <p:txBody>
          <a:bodyPr anchor="ctr" anchorCtr="0"/>
          <a:lstStyle>
            <a:lvl1pPr algn="ctr">
              <a:lnSpc>
                <a:spcPct val="85000"/>
              </a:lnSpc>
              <a:defRPr sz="8000" spc="800">
                <a:solidFill>
                  <a:schemeClr val="accent1"/>
                </a:solidFill>
                <a:latin typeface="+mj-lt"/>
              </a:defRPr>
            </a:lvl1pPr>
          </a:lstStyle>
          <a:p>
            <a:r>
              <a:rPr lang="en-US"/>
              <a:t>Divider title</a:t>
            </a:r>
          </a:p>
        </p:txBody>
      </p:sp>
      <p:sp>
        <p:nvSpPr>
          <p:cNvPr id="4" name="Footer Placeholder 3"/>
          <p:cNvSpPr>
            <a:spLocks noGrp="1"/>
          </p:cNvSpPr>
          <p:nvPr>
            <p:ph type="ftr" sz="quarter" idx="11"/>
          </p:nvPr>
        </p:nvSpPr>
        <p:spPr>
          <a:xfrm>
            <a:off x="607484" y="169185"/>
            <a:ext cx="3860800" cy="366183"/>
          </a:xfrm>
          <a:prstGeom prst="rect">
            <a:avLst/>
          </a:prstGeom>
        </p:spPr>
        <p:txBody>
          <a:bodyPr/>
          <a:lstStyle>
            <a:lvl1pPr>
              <a:defRPr>
                <a:solidFill>
                  <a:schemeClr val="bg1"/>
                </a:solidFill>
              </a:defRPr>
            </a:lvl1pPr>
          </a:lstStyle>
          <a:p>
            <a:r>
              <a:rPr lang="en-US"/>
              <a:t>THE DECK TITLE | SECTION</a:t>
            </a:r>
          </a:p>
        </p:txBody>
      </p:sp>
    </p:spTree>
    <p:extLst>
      <p:ext uri="{BB962C8B-B14F-4D97-AF65-F5344CB8AC3E}">
        <p14:creationId xmlns:p14="http://schemas.microsoft.com/office/powerpoint/2010/main" val="325828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Column Tex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609600" y="1828800"/>
            <a:ext cx="10972800" cy="4267200"/>
          </a:xfrm>
        </p:spPr>
        <p:txBody>
          <a:bodyPr vert="horz" lIns="0" tIns="0" rIns="0" bIns="0" rtlCol="0">
            <a:noAutofit/>
          </a:bodyPr>
          <a:lstStyle>
            <a:lvl1pPr>
              <a:defRPr lang="en-US" sz="2133" b="1" dirty="0" smtClean="0"/>
            </a:lvl1pPr>
            <a:lvl2pPr>
              <a:defRPr lang="en-US" sz="1867" dirty="0" smtClean="0"/>
            </a:lvl2pPr>
            <a:lvl3pPr>
              <a:defRPr lang="en-US" sz="1867" dirty="0" smtClean="0"/>
            </a:lvl3pPr>
            <a:lvl4pPr>
              <a:defRPr lang="en-US" sz="1600" dirty="0" smtClean="0"/>
            </a:lvl4pPr>
            <a:lvl5pPr>
              <a:defRPr lang="en-US" sz="1600" dirty="0"/>
            </a:lvl5pPr>
          </a:lstStyle>
          <a:p>
            <a:pPr lvl="0"/>
            <a:r>
              <a:rPr lang="en-US"/>
              <a:t>16pt Intel Clear Bold</a:t>
            </a:r>
          </a:p>
          <a:p>
            <a:pPr marL="0" lvl="1" indent="0">
              <a:spcBef>
                <a:spcPts val="1067"/>
              </a:spcBef>
              <a:buNone/>
            </a:pPr>
            <a:r>
              <a:rPr lang="en-US"/>
              <a:t>14pt Intel Clear bullet one</a:t>
            </a:r>
          </a:p>
          <a:p>
            <a:pPr marL="154513" lvl="2" indent="-154513">
              <a:spcBef>
                <a:spcPts val="533"/>
              </a:spcBef>
              <a:buFont typeface="Wingdings" charset="2"/>
              <a:buChar char="§"/>
            </a:pPr>
            <a:r>
              <a:rPr lang="en-US"/>
              <a:t>14pt Intel Clear third level</a:t>
            </a:r>
          </a:p>
          <a:p>
            <a:pPr marL="378875" lvl="3" indent="-156629"/>
            <a:r>
              <a:rPr lang="en-US"/>
              <a:t>12pt Intel Clear fourth level</a:t>
            </a:r>
          </a:p>
          <a:p>
            <a:pPr marL="611702" lvl="4" indent="-148163">
              <a:tabLst/>
            </a:pPr>
            <a:r>
              <a:rPr lang="en-US"/>
              <a:t>12pt Intel Clear fifth level</a:t>
            </a:r>
          </a:p>
        </p:txBody>
      </p:sp>
      <p:sp>
        <p:nvSpPr>
          <p:cNvPr id="8" name="Title 6"/>
          <p:cNvSpPr>
            <a:spLocks noGrp="1"/>
          </p:cNvSpPr>
          <p:nvPr>
            <p:ph type="title" hasCustomPrompt="1"/>
          </p:nvPr>
        </p:nvSpPr>
        <p:spPr>
          <a:xfrm>
            <a:off x="607484" y="943090"/>
            <a:ext cx="10972800" cy="615553"/>
          </a:xfrm>
        </p:spPr>
        <p:txBody>
          <a:bodyPr vert="horz" lIns="0" tIns="0" rIns="0" bIns="0" rtlCol="0" anchor="t" anchorCtr="0">
            <a:spAutoFit/>
          </a:bodyPr>
          <a:lstStyle>
            <a:lvl1pPr>
              <a:defRPr lang="en-US" sz="5333" baseline="0" dirty="0">
                <a:solidFill>
                  <a:schemeClr val="tx1"/>
                </a:solidFill>
              </a:defRPr>
            </a:lvl1pPr>
          </a:lstStyle>
          <a:p>
            <a:pPr lvl="0"/>
            <a:r>
              <a:rPr lang="en-US"/>
              <a:t>Single column with text</a:t>
            </a:r>
          </a:p>
        </p:txBody>
      </p:sp>
      <p:pic>
        <p:nvPicPr>
          <p:cNvPr id="11" name="Picture 10" descr="Intel_bk.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82985" y="6278736"/>
            <a:ext cx="536448" cy="354667"/>
          </a:xfrm>
          <a:prstGeom prst="rect">
            <a:avLst/>
          </a:prstGeom>
        </p:spPr>
      </p:pic>
      <p:grpSp>
        <p:nvGrpSpPr>
          <p:cNvPr id="9" name="Group 8"/>
          <p:cNvGrpSpPr/>
          <p:nvPr userDrawn="1"/>
        </p:nvGrpSpPr>
        <p:grpSpPr>
          <a:xfrm>
            <a:off x="11504759" y="988423"/>
            <a:ext cx="0" cy="5120640"/>
            <a:chOff x="4159306" y="279"/>
            <a:chExt cx="0" cy="5130936"/>
          </a:xfrm>
        </p:grpSpPr>
        <p:cxnSp>
          <p:nvCxnSpPr>
            <p:cNvPr id="10" name="Straight Connector 9"/>
            <p:cNvCxnSpPr/>
            <p:nvPr userDrawn="1"/>
          </p:nvCxnSpPr>
          <p:spPr>
            <a:xfrm>
              <a:off x="4159306" y="1336455"/>
              <a:ext cx="0" cy="379476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4159306" y="776611"/>
              <a:ext cx="0" cy="475488"/>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4159306" y="454512"/>
              <a:ext cx="0" cy="237744"/>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4159306" y="251285"/>
              <a:ext cx="0" cy="118872"/>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4159306" y="112066"/>
              <a:ext cx="0" cy="54864"/>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159306" y="279"/>
              <a:ext cx="0" cy="27432"/>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grpSp>
      <p:sp>
        <p:nvSpPr>
          <p:cNvPr id="19" name="Footer Placeholder 3">
            <a:extLst>
              <a:ext uri="{FF2B5EF4-FFF2-40B4-BE49-F238E27FC236}">
                <a16:creationId xmlns:a16="http://schemas.microsoft.com/office/drawing/2014/main" id="{0CD21A27-8849-41AC-B0CA-10BA7A284E47}"/>
              </a:ext>
            </a:extLst>
          </p:cNvPr>
          <p:cNvSpPr>
            <a:spLocks noGrp="1"/>
          </p:cNvSpPr>
          <p:nvPr>
            <p:ph type="ftr" sz="quarter" idx="3"/>
          </p:nvPr>
        </p:nvSpPr>
        <p:spPr>
          <a:xfrm>
            <a:off x="607483" y="169185"/>
            <a:ext cx="6153535" cy="366183"/>
          </a:xfrm>
          <a:prstGeom prst="rect">
            <a:avLst/>
          </a:prstGeom>
        </p:spPr>
        <p:txBody>
          <a:bodyPr vert="horz" lIns="0" tIns="0" rIns="0" bIns="0" rtlCol="0" anchor="ctr"/>
          <a:lstStyle>
            <a:lvl1pPr>
              <a:defRPr lang="en-US" sz="933" b="1" spc="400">
                <a:solidFill>
                  <a:srgbClr val="000000"/>
                </a:solidFill>
                <a:cs typeface="Intel Clear"/>
              </a:defRPr>
            </a:lvl1pPr>
          </a:lstStyle>
          <a:p>
            <a:r>
              <a:rPr lang="en-US"/>
              <a:t>INTEL® DISTRIBUTION OF O</a:t>
            </a:r>
            <a:r>
              <a:rPr lang="en-US" sz="800"/>
              <a:t>PEN</a:t>
            </a:r>
            <a:r>
              <a:rPr lang="en-US"/>
              <a:t>VINO™ TOOLKIT</a:t>
            </a:r>
          </a:p>
        </p:txBody>
      </p:sp>
      <p:pic>
        <p:nvPicPr>
          <p:cNvPr id="20" name="Picture 19">
            <a:extLst>
              <a:ext uri="{FF2B5EF4-FFF2-40B4-BE49-F238E27FC236}">
                <a16:creationId xmlns:a16="http://schemas.microsoft.com/office/drawing/2014/main" id="{A2E136F0-676E-4B61-9ED3-84EE18ACAB45}"/>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956801" y="268003"/>
            <a:ext cx="1542473" cy="314151"/>
          </a:xfrm>
          <a:prstGeom prst="rect">
            <a:avLst/>
          </a:prstGeom>
        </p:spPr>
      </p:pic>
      <p:sp>
        <p:nvSpPr>
          <p:cNvPr id="21" name="Rectangle 20">
            <a:extLst>
              <a:ext uri="{FF2B5EF4-FFF2-40B4-BE49-F238E27FC236}">
                <a16:creationId xmlns:a16="http://schemas.microsoft.com/office/drawing/2014/main" id="{D7A5E92F-8B76-44FC-A0B2-5624537A4749}"/>
              </a:ext>
            </a:extLst>
          </p:cNvPr>
          <p:cNvSpPr/>
          <p:nvPr userDrawn="1"/>
        </p:nvSpPr>
        <p:spPr>
          <a:xfrm>
            <a:off x="1119433" y="6192308"/>
            <a:ext cx="3844322" cy="523028"/>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933">
                <a:solidFill>
                  <a:schemeClr val="tx1"/>
                </a:solidFill>
                <a:hlinkClick r:id="rId4"/>
              </a:rPr>
              <a:t>Optimization Notice</a:t>
            </a:r>
            <a:endParaRPr lang="en-US" sz="933">
              <a:solidFill>
                <a:schemeClr val="tx1"/>
              </a:solidFill>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933">
                <a:solidFill>
                  <a:schemeClr val="tx1"/>
                </a:solidFill>
              </a:rPr>
              <a:t>Copyright ©  2020, Intel Corporation. All rights reserved. </a:t>
            </a:r>
            <a:br>
              <a:rPr lang="en-US" sz="933">
                <a:solidFill>
                  <a:schemeClr val="tx1"/>
                </a:solidFill>
              </a:rPr>
            </a:br>
            <a:r>
              <a:rPr lang="en-US" sz="933">
                <a:solidFill>
                  <a:schemeClr val="tx1"/>
                </a:solidFill>
              </a:rPr>
              <a:t>*Other names and brands may be claimed as the property of others.</a:t>
            </a:r>
          </a:p>
        </p:txBody>
      </p:sp>
    </p:spTree>
    <p:extLst>
      <p:ext uri="{BB962C8B-B14F-4D97-AF65-F5344CB8AC3E}">
        <p14:creationId xmlns:p14="http://schemas.microsoft.com/office/powerpoint/2010/main" val="308400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9" name="Content Placeholder 8"/>
          <p:cNvSpPr>
            <a:spLocks noGrp="1"/>
          </p:cNvSpPr>
          <p:nvPr>
            <p:ph sz="quarter" idx="13" hasCustomPrompt="1"/>
          </p:nvPr>
        </p:nvSpPr>
        <p:spPr>
          <a:xfrm>
            <a:off x="607484" y="2023873"/>
            <a:ext cx="10970683" cy="4567767"/>
          </a:xfrm>
        </p:spPr>
        <p:txBody>
          <a:bodyPr/>
          <a:lstStyle>
            <a:lvl1pPr>
              <a:defRPr sz="2133">
                <a:solidFill>
                  <a:srgbClr val="0071C5"/>
                </a:solidFill>
              </a:defRPr>
            </a:lvl1pPr>
            <a:lvl2pPr>
              <a:defRPr sz="1867">
                <a:solidFill>
                  <a:schemeClr val="tx2"/>
                </a:solidFill>
              </a:defRPr>
            </a:lvl2pPr>
            <a:lvl3pPr>
              <a:defRPr sz="1867">
                <a:solidFill>
                  <a:schemeClr val="tx2"/>
                </a:solidFill>
              </a:defRPr>
            </a:lvl3pPr>
            <a:lvl4pPr>
              <a:defRPr sz="1600">
                <a:solidFill>
                  <a:schemeClr val="tx2"/>
                </a:solidFill>
              </a:defRPr>
            </a:lvl4pPr>
            <a:lvl5pPr>
              <a:defRPr sz="1400">
                <a:solidFill>
                  <a:schemeClr val="tx2"/>
                </a:solidFill>
              </a:defRPr>
            </a:lvl5pPr>
          </a:lstStyle>
          <a:p>
            <a:pPr lvl="0"/>
            <a:r>
              <a:rPr lang="en-US"/>
              <a:t>16pt Intel Clear body text</a:t>
            </a:r>
          </a:p>
          <a:p>
            <a:pPr lvl="1"/>
            <a:r>
              <a:rPr lang="en-US"/>
              <a:t>14pt Intel Clear bullet one</a:t>
            </a:r>
          </a:p>
          <a:p>
            <a:pPr lvl="2"/>
            <a:r>
              <a:rPr lang="en-US"/>
              <a:t>14pt Intel Clear sub-bullet</a:t>
            </a:r>
          </a:p>
          <a:p>
            <a:pPr lvl="3"/>
            <a:r>
              <a:rPr lang="en-US"/>
              <a:t>12pt Intel Clear fourth level</a:t>
            </a:r>
          </a:p>
          <a:p>
            <a:pPr lvl="4"/>
            <a:r>
              <a:rPr lang="en-US"/>
              <a:t>12pt Intel Clear fifth level</a:t>
            </a:r>
          </a:p>
        </p:txBody>
      </p:sp>
      <p:sp>
        <p:nvSpPr>
          <p:cNvPr id="12" name="Footer Placeholder 3"/>
          <p:cNvSpPr>
            <a:spLocks noGrp="1"/>
          </p:cNvSpPr>
          <p:nvPr>
            <p:ph type="ftr" sz="quarter" idx="3"/>
          </p:nvPr>
        </p:nvSpPr>
        <p:spPr>
          <a:xfrm>
            <a:off x="607484" y="169185"/>
            <a:ext cx="3860800" cy="366183"/>
          </a:xfrm>
          <a:prstGeom prst="rect">
            <a:avLst/>
          </a:prstGeom>
        </p:spPr>
        <p:txBody>
          <a:bodyPr vert="horz" lIns="0" tIns="0" rIns="0" bIns="0" rtlCol="0" anchor="ctr"/>
          <a:lstStyle>
            <a:lvl1pPr>
              <a:defRPr lang="en-US" sz="933" b="1" spc="400">
                <a:solidFill>
                  <a:srgbClr val="000000"/>
                </a:solidFill>
                <a:cs typeface="Intel Clear"/>
              </a:defRPr>
            </a:lvl1pPr>
          </a:lstStyle>
          <a:p>
            <a:r>
              <a:rPr lang="en-US"/>
              <a:t>THE DECK TITLE | SECTION</a:t>
            </a:r>
          </a:p>
        </p:txBody>
      </p:sp>
      <p:pic>
        <p:nvPicPr>
          <p:cNvPr id="13" name="Picture 12" descr="Intel_bk.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82985" y="6278736"/>
            <a:ext cx="536448" cy="354667"/>
          </a:xfrm>
          <a:prstGeom prst="rect">
            <a:avLst/>
          </a:prstGeom>
        </p:spPr>
      </p:pic>
      <p:sp>
        <p:nvSpPr>
          <p:cNvPr id="15" name="Title Placeholder 1"/>
          <p:cNvSpPr>
            <a:spLocks noGrp="1"/>
          </p:cNvSpPr>
          <p:nvPr>
            <p:ph type="title" hasCustomPrompt="1"/>
          </p:nvPr>
        </p:nvSpPr>
        <p:spPr>
          <a:xfrm>
            <a:off x="607483" y="1094128"/>
            <a:ext cx="10974916" cy="852064"/>
          </a:xfrm>
          <a:prstGeom prst="rect">
            <a:avLst/>
          </a:prstGeom>
        </p:spPr>
        <p:txBody>
          <a:bodyPr vert="horz" lIns="0" tIns="0" rIns="0" bIns="0" rtlCol="0" anchor="t" anchorCtr="0">
            <a:noAutofit/>
          </a:bodyPr>
          <a:lstStyle>
            <a:lvl1pPr>
              <a:defRPr sz="4267"/>
            </a:lvl1pPr>
          </a:lstStyle>
          <a:p>
            <a:r>
              <a:rPr lang="en-US"/>
              <a:t>32pt Intel Clear pro bold Headline</a:t>
            </a:r>
          </a:p>
        </p:txBody>
      </p:sp>
      <p:sp>
        <p:nvSpPr>
          <p:cNvPr id="8" name="Slide Number Placeholder 10">
            <a:extLst>
              <a:ext uri="{FF2B5EF4-FFF2-40B4-BE49-F238E27FC236}">
                <a16:creationId xmlns:a16="http://schemas.microsoft.com/office/drawing/2014/main" id="{5E30F09D-3744-D54B-B1DF-00208CD815E3}"/>
              </a:ext>
            </a:extLst>
          </p:cNvPr>
          <p:cNvSpPr>
            <a:spLocks noGrp="1"/>
          </p:cNvSpPr>
          <p:nvPr>
            <p:ph type="sldNum" sz="quarter" idx="12"/>
          </p:nvPr>
        </p:nvSpPr>
        <p:spPr>
          <a:xfrm>
            <a:off x="8739068" y="6286744"/>
            <a:ext cx="2844800" cy="365125"/>
          </a:xfrm>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190555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a:p>
        </p:txBody>
      </p:sp>
      <p:sp>
        <p:nvSpPr>
          <p:cNvPr id="10" name="Footer Placeholder 3"/>
          <p:cNvSpPr>
            <a:spLocks noGrp="1"/>
          </p:cNvSpPr>
          <p:nvPr>
            <p:ph type="ftr" sz="quarter" idx="3"/>
          </p:nvPr>
        </p:nvSpPr>
        <p:spPr>
          <a:xfrm>
            <a:off x="607484" y="169185"/>
            <a:ext cx="3860800" cy="366183"/>
          </a:xfrm>
          <a:prstGeom prst="rect">
            <a:avLst/>
          </a:prstGeom>
        </p:spPr>
        <p:txBody>
          <a:bodyPr vert="horz" lIns="0" tIns="0" rIns="0" bIns="0" rtlCol="0" anchor="ctr"/>
          <a:lstStyle>
            <a:lvl1pPr>
              <a:defRPr lang="en-US" sz="933" b="1" spc="400">
                <a:solidFill>
                  <a:srgbClr val="000000"/>
                </a:solidFill>
                <a:cs typeface="Intel Clear"/>
              </a:defRPr>
            </a:lvl1pPr>
          </a:lstStyle>
          <a:p>
            <a:r>
              <a:rPr lang="en-US"/>
              <a:t>THE DECK TITLE | SECTION</a:t>
            </a:r>
          </a:p>
        </p:txBody>
      </p:sp>
      <p:pic>
        <p:nvPicPr>
          <p:cNvPr id="11" name="Picture 10" descr="Intel_bk.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82985" y="6278736"/>
            <a:ext cx="536448" cy="354667"/>
          </a:xfrm>
          <a:prstGeom prst="rect">
            <a:avLst/>
          </a:prstGeom>
        </p:spPr>
      </p:pic>
      <p:sp>
        <p:nvSpPr>
          <p:cNvPr id="13" name="Title Placeholder 1"/>
          <p:cNvSpPr>
            <a:spLocks noGrp="1"/>
          </p:cNvSpPr>
          <p:nvPr>
            <p:ph type="title" hasCustomPrompt="1"/>
          </p:nvPr>
        </p:nvSpPr>
        <p:spPr>
          <a:xfrm>
            <a:off x="607483" y="1094128"/>
            <a:ext cx="10974916" cy="852064"/>
          </a:xfrm>
          <a:prstGeom prst="rect">
            <a:avLst/>
          </a:prstGeom>
        </p:spPr>
        <p:txBody>
          <a:bodyPr vert="horz" lIns="0" tIns="0" rIns="0" bIns="0" rtlCol="0" anchor="t" anchorCtr="0">
            <a:noAutofit/>
          </a:bodyPr>
          <a:lstStyle>
            <a:lvl1pPr>
              <a:defRPr sz="4267"/>
            </a:lvl1pPr>
          </a:lstStyle>
          <a:p>
            <a:r>
              <a:rPr lang="en-US"/>
              <a:t>32pt Intel Clear pro bold Headline</a:t>
            </a:r>
          </a:p>
        </p:txBody>
      </p:sp>
    </p:spTree>
    <p:extLst>
      <p:ext uri="{BB962C8B-B14F-4D97-AF65-F5344CB8AC3E}">
        <p14:creationId xmlns:p14="http://schemas.microsoft.com/office/powerpoint/2010/main" val="361863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C3AC-2990-4C4E-A5F4-560B9898A9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E4DCFE-D78A-4354-81F1-1BF00A2B08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92B53-050E-485F-AE72-670F84C89697}"/>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5" name="Footer Placeholder 4">
            <a:extLst>
              <a:ext uri="{FF2B5EF4-FFF2-40B4-BE49-F238E27FC236}">
                <a16:creationId xmlns:a16="http://schemas.microsoft.com/office/drawing/2014/main" id="{7A26E80C-CA4E-4F34-9994-19A34101F6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CF99F-527A-4691-ACCC-1570E1AAAF85}"/>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3923898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a:p>
        </p:txBody>
      </p:sp>
      <p:sp>
        <p:nvSpPr>
          <p:cNvPr id="8" name="Footer Placeholder 3"/>
          <p:cNvSpPr>
            <a:spLocks noGrp="1"/>
          </p:cNvSpPr>
          <p:nvPr>
            <p:ph type="ftr" sz="quarter" idx="3"/>
          </p:nvPr>
        </p:nvSpPr>
        <p:spPr>
          <a:xfrm>
            <a:off x="607484" y="169185"/>
            <a:ext cx="3860800" cy="366183"/>
          </a:xfrm>
          <a:prstGeom prst="rect">
            <a:avLst/>
          </a:prstGeom>
        </p:spPr>
        <p:txBody>
          <a:bodyPr vert="horz" lIns="0" tIns="0" rIns="0" bIns="0" rtlCol="0" anchor="ctr"/>
          <a:lstStyle>
            <a:lvl1pPr>
              <a:defRPr lang="en-US" sz="933" b="1" spc="400">
                <a:solidFill>
                  <a:srgbClr val="000000"/>
                </a:solidFill>
                <a:cs typeface="Intel Clear"/>
              </a:defRPr>
            </a:lvl1pPr>
          </a:lstStyle>
          <a:p>
            <a:r>
              <a:rPr lang="en-US"/>
              <a:t>THE DECK TITLE | SECTION</a:t>
            </a:r>
          </a:p>
        </p:txBody>
      </p:sp>
      <p:pic>
        <p:nvPicPr>
          <p:cNvPr id="9" name="Picture 8" descr="Intel_bk.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82985" y="6278736"/>
            <a:ext cx="536448" cy="354667"/>
          </a:xfrm>
          <a:prstGeom prst="rect">
            <a:avLst/>
          </a:prstGeom>
        </p:spPr>
      </p:pic>
    </p:spTree>
    <p:extLst>
      <p:ext uri="{BB962C8B-B14F-4D97-AF65-F5344CB8AC3E}">
        <p14:creationId xmlns:p14="http://schemas.microsoft.com/office/powerpoint/2010/main" val="309670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solidFill>
          <a:schemeClr val="accent1"/>
        </a:soli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4653425" y="2323241"/>
            <a:ext cx="2811727" cy="18531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2738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0" name="Picture 9" descr="int_experience_hrz_wht_rgb_15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
        <p:nvSpPr>
          <p:cNvPr id="7" name="Subtitle 2"/>
          <p:cNvSpPr>
            <a:spLocks noGrp="1"/>
          </p:cNvSpPr>
          <p:nvPr>
            <p:ph type="subTitle" idx="1" hasCustomPrompt="1"/>
          </p:nvPr>
        </p:nvSpPr>
        <p:spPr>
          <a:xfrm>
            <a:off x="607484" y="4657344"/>
            <a:ext cx="8440283" cy="1233813"/>
          </a:xfrm>
        </p:spPr>
        <p:txBody>
          <a:bodyPr lIns="0" rIns="0">
            <a:noAutofit/>
          </a:bodyPr>
          <a:lstStyle>
            <a:lvl1pPr marL="0" indent="0" algn="l">
              <a:spcBef>
                <a:spcPts val="1200"/>
              </a:spcBef>
              <a:buNone/>
              <a:defRPr sz="1600"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9" name="Title 1"/>
          <p:cNvSpPr>
            <a:spLocks noGrp="1"/>
          </p:cNvSpPr>
          <p:nvPr>
            <p:ph type="ctrTitle" hasCustomPrompt="1"/>
          </p:nvPr>
        </p:nvSpPr>
        <p:spPr>
          <a:xfrm>
            <a:off x="584449" y="3320957"/>
            <a:ext cx="10950515" cy="1336387"/>
          </a:xfrm>
        </p:spPr>
        <p:txBody>
          <a:bodyPr lIns="0" rIns="0" anchor="b" anchorCtr="0">
            <a:noAutofit/>
          </a:bodyPr>
          <a:lstStyle>
            <a:lvl1pPr>
              <a:lnSpc>
                <a:spcPts val="5500"/>
              </a:lnSpc>
              <a:spcBef>
                <a:spcPts val="2400"/>
              </a:spcBef>
              <a:defRPr sz="5000" b="0" spc="133" baseline="0">
                <a:solidFill>
                  <a:schemeClr val="bg1"/>
                </a:solidFill>
                <a:latin typeface="Intel Clear"/>
                <a:cs typeface="Intel Clear"/>
              </a:defRPr>
            </a:lvl1pPr>
          </a:lstStyle>
          <a:p>
            <a:r>
              <a:rPr lang="en-US" dirty="0"/>
              <a:t>50pt Intel Clear Title</a:t>
            </a:r>
            <a:br>
              <a:rPr lang="en-US" dirty="0"/>
            </a:br>
            <a:r>
              <a:rPr lang="en-US" dirty="0"/>
              <a:t>with Radial Gradient</a:t>
            </a:r>
          </a:p>
        </p:txBody>
      </p:sp>
    </p:spTree>
    <p:extLst>
      <p:ext uri="{BB962C8B-B14F-4D97-AF65-F5344CB8AC3E}">
        <p14:creationId xmlns:p14="http://schemas.microsoft.com/office/powerpoint/2010/main" val="36979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12" name="Title 1"/>
          <p:cNvSpPr>
            <a:spLocks noGrp="1"/>
          </p:cNvSpPr>
          <p:nvPr>
            <p:ph type="ctrTitle" hasCustomPrompt="1"/>
          </p:nvPr>
        </p:nvSpPr>
        <p:spPr>
          <a:xfrm>
            <a:off x="584449" y="3372523"/>
            <a:ext cx="10950515" cy="1336387"/>
          </a:xfrm>
        </p:spPr>
        <p:txBody>
          <a:bodyPr lIns="0" rIns="0" anchor="b" anchorCtr="0">
            <a:noAutofit/>
          </a:bodyPr>
          <a:lstStyle>
            <a:lvl1pPr>
              <a:lnSpc>
                <a:spcPts val="7333"/>
              </a:lnSpc>
              <a:spcBef>
                <a:spcPts val="3200"/>
              </a:spcBef>
              <a:defRPr sz="6667" b="0" spc="133" baseline="0">
                <a:solidFill>
                  <a:schemeClr val="bg1"/>
                </a:solidFill>
                <a:latin typeface="Intel Clear"/>
                <a:cs typeface="Intel Clear"/>
              </a:defRPr>
            </a:lvl1pPr>
          </a:lstStyle>
          <a:p>
            <a:r>
              <a:rPr lang="en-US" dirty="0"/>
              <a:t>50pt Intel Clear Title</a:t>
            </a:r>
            <a:br>
              <a:rPr lang="en-US" dirty="0"/>
            </a:br>
            <a:r>
              <a:rPr lang="en-US" dirty="0"/>
              <a:t>with Image</a:t>
            </a:r>
          </a:p>
        </p:txBody>
      </p:sp>
      <p:sp>
        <p:nvSpPr>
          <p:cNvPr id="13" name="Slide Number Placeholder 5"/>
          <p:cNvSpPr>
            <a:spLocks noGrp="1"/>
          </p:cNvSpPr>
          <p:nvPr>
            <p:ph type="sldNum" sz="quarter" idx="12"/>
          </p:nvPr>
        </p:nvSpPr>
        <p:spPr>
          <a:xfrm>
            <a:off x="9163136" y="6432516"/>
            <a:ext cx="2844800" cy="365125"/>
          </a:xfrm>
        </p:spPr>
        <p:txBody>
          <a:bodyPr/>
          <a:lstStyle>
            <a:lvl1pPr>
              <a:defRPr sz="800"/>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251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sz="3200"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sz="1800">
                <a:solidFill>
                  <a:srgbClr val="0071C5"/>
                </a:solidFill>
              </a:defRPr>
            </a:lvl1pPr>
            <a:lvl2pPr>
              <a:defRPr sz="1800"/>
            </a:lvl2pPr>
            <a:lvl3pPr>
              <a:defRPr sz="1800"/>
            </a:lvl3pPr>
            <a:lvl4pPr>
              <a:defRPr sz="1600"/>
            </a:lvl4pPr>
            <a:lvl5pPr>
              <a:defRPr sz="1400"/>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87956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sz="2800" b="0" i="0" baseline="0">
                <a:solidFill>
                  <a:srgbClr val="003C71"/>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32892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sz="2800"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60415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56326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89458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2800" b="0" i="0" baseline="0">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50058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889E-FCC7-4DE0-8087-C29216A19C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78D7AE-A10C-4C3A-B587-748ADF72B6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4C414F-3B81-484D-8087-7EA04B7CC404}"/>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5" name="Footer Placeholder 4">
            <a:extLst>
              <a:ext uri="{FF2B5EF4-FFF2-40B4-BE49-F238E27FC236}">
                <a16:creationId xmlns:a16="http://schemas.microsoft.com/office/drawing/2014/main" id="{385492A6-EC17-420D-8736-9E4E22D7E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2C6D6-DC82-41A9-8FAB-C25DB5802AF4}"/>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2732072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Subtitle 2"/>
          <p:cNvSpPr>
            <a:spLocks noGrp="1"/>
          </p:cNvSpPr>
          <p:nvPr>
            <p:ph type="subTitle" idx="4294967295"/>
          </p:nvPr>
        </p:nvSpPr>
        <p:spPr>
          <a:xfrm>
            <a:off x="607484" y="4615011"/>
            <a:ext cx="8440283" cy="1233813"/>
          </a:xfrm>
        </p:spPr>
        <p:txBody>
          <a:bodyPr lIns="0" rIns="0">
            <a:noAutofit/>
          </a:bodyPr>
          <a:lstStyle>
            <a:lvl1pPr marL="0" indent="0" algn="l">
              <a:spcBef>
                <a:spcPts val="1200"/>
              </a:spcBef>
              <a:buNone/>
              <a:defRPr sz="1600"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7" name="Title 1"/>
          <p:cNvSpPr>
            <a:spLocks noGrp="1"/>
          </p:cNvSpPr>
          <p:nvPr>
            <p:ph type="ctrTitle" hasCustomPrompt="1"/>
          </p:nvPr>
        </p:nvSpPr>
        <p:spPr>
          <a:xfrm>
            <a:off x="584449" y="3220123"/>
            <a:ext cx="10950515" cy="1336387"/>
          </a:xfrm>
        </p:spPr>
        <p:txBody>
          <a:bodyPr lIns="0" rIns="0" anchor="b" anchorCtr="0">
            <a:noAutofit/>
          </a:bodyPr>
          <a:lstStyle>
            <a:lvl1pPr>
              <a:lnSpc>
                <a:spcPct val="100000"/>
              </a:lnSpc>
              <a:spcBef>
                <a:spcPts val="0"/>
              </a:spcBef>
              <a:spcAft>
                <a:spcPts val="800"/>
              </a:spcAft>
              <a:defRPr sz="4000" b="0" spc="133" baseline="0">
                <a:solidFill>
                  <a:srgbClr val="003C71"/>
                </a:solidFill>
                <a:latin typeface="Intel Clear"/>
                <a:cs typeface="Intel Clear"/>
              </a:defRPr>
            </a:lvl1pPr>
          </a:lstStyle>
          <a:p>
            <a:pPr>
              <a:lnSpc>
                <a:spcPct val="100000"/>
              </a:lnSpc>
              <a:spcBef>
                <a:spcPts val="0"/>
              </a:spcBef>
              <a:spcAft>
                <a:spcPts val="600"/>
              </a:spcAft>
            </a:pPr>
            <a:r>
              <a:rPr lang="en-US" spc="0" dirty="0"/>
              <a:t>40pt Intel Clear</a:t>
            </a:r>
            <a:br>
              <a:rPr lang="en-US" spc="0" dirty="0"/>
            </a:br>
            <a:r>
              <a:rPr lang="en-US" spc="0" dirty="0"/>
              <a:t>White Section Break</a:t>
            </a:r>
          </a:p>
        </p:txBody>
      </p:sp>
    </p:spTree>
    <p:extLst>
      <p:ext uri="{BB962C8B-B14F-4D97-AF65-F5344CB8AC3E}">
        <p14:creationId xmlns:p14="http://schemas.microsoft.com/office/powerpoint/2010/main" val="316119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Title 1"/>
          <p:cNvSpPr>
            <a:spLocks noGrp="1"/>
          </p:cNvSpPr>
          <p:nvPr>
            <p:ph type="title"/>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310591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
        <p:nvSpPr>
          <p:cNvPr id="7"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10" name="Title 1"/>
          <p:cNvSpPr>
            <a:spLocks noGrp="1"/>
          </p:cNvSpPr>
          <p:nvPr>
            <p:ph type="title" hasCustomPrompt="1"/>
          </p:nvPr>
        </p:nvSpPr>
        <p:spPr>
          <a:xfrm>
            <a:off x="596195" y="2960992"/>
            <a:ext cx="11595805" cy="1362075"/>
          </a:xfrm>
        </p:spPr>
        <p:txBody>
          <a:bodyPr anchor="b" anchorCtr="0">
            <a:noAutofit/>
          </a:bodyPr>
          <a:lstStyle>
            <a:lvl1pPr algn="l">
              <a:lnSpc>
                <a:spcPts val="7333"/>
              </a:lnSpc>
              <a:spcBef>
                <a:spcPts val="3200"/>
              </a:spcBef>
              <a:defRPr sz="5333" b="0" cap="none" spc="0" baseline="0">
                <a:solidFill>
                  <a:schemeClr val="bg1"/>
                </a:solidFill>
                <a:latin typeface="Intel Clear"/>
                <a:cs typeface="Intel Clear"/>
              </a:defRPr>
            </a:lvl1pPr>
          </a:lstStyle>
          <a:p>
            <a:r>
              <a:rPr lang="en-US" dirty="0"/>
              <a:t>40pt Intel Clear Blue Section Break</a:t>
            </a:r>
          </a:p>
        </p:txBody>
      </p:sp>
      <p:sp>
        <p:nvSpPr>
          <p:cNvPr id="9"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95914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02063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6365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78130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84932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7909" y="6422184"/>
            <a:ext cx="380027" cy="365125"/>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atin typeface="Intel Clear Light" panose="020B0404020203020204" pitchFamily="34" charset="0"/>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latin typeface="Intel Clear Light" panose="020B0404020203020204" pitchFamily="34" charset="0"/>
              </a:defRPr>
            </a:lvl1pPr>
            <a:lvl2pPr>
              <a:defRPr sz="2400">
                <a:latin typeface="Intel Clear Light" panose="020B0404020203020204" pitchFamily="34" charset="0"/>
              </a:defRPr>
            </a:lvl2pPr>
            <a:lvl3pPr>
              <a:defRPr sz="2400">
                <a:latin typeface="Intel Clear Light" panose="020B0404020203020204" pitchFamily="34" charset="0"/>
              </a:defRPr>
            </a:lvl3pPr>
            <a:lvl4pPr>
              <a:defRPr sz="2133">
                <a:latin typeface="Intel Clear Light" panose="020B0404020203020204" pitchFamily="34" charset="0"/>
              </a:defRPr>
            </a:lvl4pPr>
            <a:lvl5pPr>
              <a:defRPr>
                <a:latin typeface="Intel Clear Light" panose="020B0404020203020204" pitchFamily="34" charset="0"/>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24272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9200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lang="en-US" sz="1600" b="0" i="0" kern="1200" baseline="0" dirty="0" smtClean="0">
                <a:solidFill>
                  <a:srgbClr val="F3D54E"/>
                </a:solidFill>
                <a:latin typeface="Intel Clear"/>
                <a:ea typeface="+mn-ea"/>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13" name="Title 1"/>
          <p:cNvSpPr>
            <a:spLocks noGrp="1"/>
          </p:cNvSpPr>
          <p:nvPr>
            <p:ph type="ctrTitle" hasCustomPrompt="1"/>
          </p:nvPr>
        </p:nvSpPr>
        <p:spPr>
          <a:xfrm>
            <a:off x="605369" y="3306044"/>
            <a:ext cx="10950515" cy="1336387"/>
          </a:xfrm>
        </p:spPr>
        <p:txBody>
          <a:bodyPr lIns="0" rIns="0" anchor="b" anchorCtr="0">
            <a:noAutofit/>
          </a:bodyPr>
          <a:lstStyle>
            <a:lvl1pPr>
              <a:lnSpc>
                <a:spcPts val="5500"/>
              </a:lnSpc>
              <a:spcBef>
                <a:spcPts val="2400"/>
              </a:spcBef>
              <a:defRPr sz="5000" b="0" spc="133" baseline="0">
                <a:solidFill>
                  <a:schemeClr val="bg1"/>
                </a:solidFill>
                <a:latin typeface="Intel Clear"/>
                <a:cs typeface="Intel Clear"/>
              </a:defRPr>
            </a:lvl1pPr>
          </a:lstStyle>
          <a:p>
            <a:r>
              <a:rPr lang="en-US" dirty="0"/>
              <a:t>50pt Intel Clear Title</a:t>
            </a:r>
            <a:br>
              <a:rPr lang="en-US" dirty="0"/>
            </a:br>
            <a:r>
              <a:rPr lang="en-US" dirty="0"/>
              <a:t>with Radial Gradient</a:t>
            </a:r>
          </a:p>
        </p:txBody>
      </p:sp>
    </p:spTree>
    <p:extLst>
      <p:ext uri="{BB962C8B-B14F-4D97-AF65-F5344CB8AC3E}">
        <p14:creationId xmlns:p14="http://schemas.microsoft.com/office/powerpoint/2010/main" val="199616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B2BD7-6E8F-4097-8F5D-DD9CB29B18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1E4FF0-6BC0-4CF9-AF23-E4D78CC585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ADFC3-98D2-4747-906F-E084C531D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63CE4E-FC93-414A-B514-A0AA401BDA31}"/>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6" name="Footer Placeholder 5">
            <a:extLst>
              <a:ext uri="{FF2B5EF4-FFF2-40B4-BE49-F238E27FC236}">
                <a16:creationId xmlns:a16="http://schemas.microsoft.com/office/drawing/2014/main" id="{8845C6A5-685A-45AA-8A09-8F34348097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32D197-B356-4D2E-8B7A-517E19C3745B}"/>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9988838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4294967295"/>
          </p:nvPr>
        </p:nvSpPr>
        <p:spPr>
          <a:xfrm>
            <a:off x="607484" y="4615011"/>
            <a:ext cx="8440283" cy="1233813"/>
          </a:xfrm>
        </p:spPr>
        <p:txBody>
          <a:bodyPr lIns="0" rIns="0">
            <a:noAutofit/>
          </a:bodyPr>
          <a:lstStyle>
            <a:lvl1pPr marL="0" indent="0" algn="l">
              <a:buNone/>
              <a:defRPr sz="1600"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7" name="Title 1"/>
          <p:cNvSpPr>
            <a:spLocks noGrp="1"/>
          </p:cNvSpPr>
          <p:nvPr>
            <p:ph type="ctrTitle"/>
          </p:nvPr>
        </p:nvSpPr>
        <p:spPr>
          <a:xfrm>
            <a:off x="584449" y="3220123"/>
            <a:ext cx="10950515" cy="1336387"/>
          </a:xfrm>
        </p:spPr>
        <p:txBody>
          <a:bodyPr lIns="0" rIns="0" anchor="b" anchorCtr="0">
            <a:noAutofit/>
          </a:bodyPr>
          <a:lstStyle>
            <a:lvl1pPr>
              <a:lnSpc>
                <a:spcPct val="100000"/>
              </a:lnSpc>
              <a:spcBef>
                <a:spcPts val="0"/>
              </a:spcBef>
              <a:spcAft>
                <a:spcPts val="800"/>
              </a:spcAft>
              <a:defRPr sz="4000" b="0" spc="133" baseline="0">
                <a:solidFill>
                  <a:schemeClr val="bg1"/>
                </a:solidFill>
                <a:latin typeface="Intel Clear"/>
                <a:cs typeface="Intel Clear"/>
              </a:defRPr>
            </a:lvl1pPr>
          </a:lstStyle>
          <a:p>
            <a:pPr>
              <a:lnSpc>
                <a:spcPct val="100000"/>
              </a:lnSpc>
              <a:spcBef>
                <a:spcPts val="0"/>
              </a:spcBef>
              <a:spcAft>
                <a:spcPts val="600"/>
              </a:spcAft>
            </a:pPr>
            <a:r>
              <a:rPr lang="en-US" spc="0" dirty="0"/>
              <a:t>40pt Intel Clear</a:t>
            </a:r>
            <a:br>
              <a:rPr lang="en-US" spc="0" dirty="0"/>
            </a:br>
            <a:r>
              <a:rPr lang="en-US" spc="0" dirty="0"/>
              <a:t>Blue Section Break</a:t>
            </a:r>
          </a:p>
        </p:txBody>
      </p:sp>
      <p:sp>
        <p:nvSpPr>
          <p:cNvPr id="9"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857222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hero">
    <p:spTree>
      <p:nvGrpSpPr>
        <p:cNvPr id="1" name=""/>
        <p:cNvGrpSpPr/>
        <p:nvPr/>
      </p:nvGrpSpPr>
      <p:grpSpPr>
        <a:xfrm>
          <a:off x="0" y="0"/>
          <a:ext cx="0" cy="0"/>
          <a:chOff x="0" y="0"/>
          <a:chExt cx="0" cy="0"/>
        </a:xfrm>
      </p:grpSpPr>
      <p:sp>
        <p:nvSpPr>
          <p:cNvPr id="6" name="Title 6"/>
          <p:cNvSpPr>
            <a:spLocks noGrp="1"/>
          </p:cNvSpPr>
          <p:nvPr>
            <p:ph type="title" hasCustomPrompt="1"/>
          </p:nvPr>
        </p:nvSpPr>
        <p:spPr>
          <a:xfrm>
            <a:off x="609600" y="324043"/>
            <a:ext cx="10972800" cy="1158240"/>
          </a:xfrm>
        </p:spPr>
        <p:txBody>
          <a:bodyPr/>
          <a:lstStyle>
            <a:lvl1pPr>
              <a:lnSpc>
                <a:spcPct val="80000"/>
              </a:lnSpc>
              <a:defRPr sz="6400" b="0" i="0" baseline="0">
                <a:solidFill>
                  <a:schemeClr val="accent1">
                    <a:lumMod val="75000"/>
                  </a:schemeClr>
                </a:solidFill>
                <a:latin typeface="Intel Clear Pro Bold" panose="020B0804020202060201" pitchFamily="34" charset="0"/>
                <a:ea typeface="Intel Clear Pro Bold" panose="020B0804020202060201" pitchFamily="34" charset="0"/>
                <a:cs typeface="Intel Clear Pro Bold" panose="020B0804020202060201" pitchFamily="34" charset="0"/>
              </a:defRPr>
            </a:lvl1pPr>
          </a:lstStyle>
          <a:p>
            <a:r>
              <a:rPr lang="en-US"/>
              <a:t>28pt Intel Clear pro Headline</a:t>
            </a:r>
          </a:p>
        </p:txBody>
      </p:sp>
      <p:sp>
        <p:nvSpPr>
          <p:cNvPr id="3" name="Slide Number Placeholder 5">
            <a:extLst>
              <a:ext uri="{FF2B5EF4-FFF2-40B4-BE49-F238E27FC236}">
                <a16:creationId xmlns:a16="http://schemas.microsoft.com/office/drawing/2014/main" id="{2CFB228F-DAF4-4E31-A47B-4378DE10560F}"/>
              </a:ext>
            </a:extLst>
          </p:cNvPr>
          <p:cNvSpPr>
            <a:spLocks noGrp="1"/>
          </p:cNvSpPr>
          <p:nvPr>
            <p:ph type="sldNum" sz="quarter" idx="12"/>
          </p:nvPr>
        </p:nvSpPr>
        <p:spPr>
          <a:xfrm>
            <a:off x="9163136" y="6432516"/>
            <a:ext cx="2844800" cy="365125"/>
          </a:xfrm>
        </p:spPr>
        <p:txBody>
          <a:bodyPr/>
          <a:lstStyle>
            <a:lvl1pPr>
              <a:defRPr/>
            </a:lvl1pPr>
          </a:lstStyle>
          <a:p>
            <a:fld id="{57A8BED9-DBCE-4678-A762-A6BD1C469CC7}" type="slidenum">
              <a:rPr lang="en-US" smtClean="0"/>
              <a:pPr/>
              <a:t>‹#›</a:t>
            </a:fld>
            <a:endParaRPr lang="en-US"/>
          </a:p>
        </p:txBody>
      </p:sp>
    </p:spTree>
    <p:extLst>
      <p:ext uri="{BB962C8B-B14F-4D97-AF65-F5344CB8AC3E}">
        <p14:creationId xmlns:p14="http://schemas.microsoft.com/office/powerpoint/2010/main" val="66415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title">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4702"/>
            <a:ext cx="11023603" cy="582724"/>
          </a:xfrm>
        </p:spPr>
        <p:txBody>
          <a:bodyPr/>
          <a:lstStyle>
            <a:lvl1pPr>
              <a:defRPr sz="4267">
                <a:solidFill>
                  <a:schemeClr val="tx1"/>
                </a:solidFill>
              </a:defRPr>
            </a:lvl1pPr>
          </a:lstStyle>
          <a:p>
            <a:r>
              <a:rPr lang="en-US"/>
              <a:t>Click to edit title</a:t>
            </a:r>
          </a:p>
        </p:txBody>
      </p:sp>
      <p:sp>
        <p:nvSpPr>
          <p:cNvPr id="3" name="Slide Number Placeholder 2"/>
          <p:cNvSpPr>
            <a:spLocks noGrp="1"/>
          </p:cNvSpPr>
          <p:nvPr>
            <p:ph type="sldNum" sz="quarter" idx="14"/>
          </p:nvPr>
        </p:nvSpPr>
        <p:spPr/>
        <p:txBody>
          <a:bodyPr/>
          <a:lstStyle/>
          <a:p>
            <a:pPr algn="l" defTabSz="609585" eaLnBrk="0" fontAlgn="base" hangingPunct="0">
              <a:spcBef>
                <a:spcPct val="50000"/>
              </a:spcBef>
              <a:spcAft>
                <a:spcPct val="0"/>
              </a:spcAft>
              <a:defRPr/>
            </a:pPr>
            <a:fld id="{FD44707B-D922-47D5-BD24-D96E91B70543}" type="slidenum">
              <a:rPr lang="en-US" smtClean="0">
                <a:solidFill>
                  <a:srgbClr val="FFFFFF"/>
                </a:solidFill>
                <a:cs typeface="Arial" panose="020B0604020202020204" pitchFamily="34" charset="0"/>
              </a:rPr>
              <a:pPr algn="l" defTabSz="609585" eaLnBrk="0" fontAlgn="base" hangingPunct="0">
                <a:spcBef>
                  <a:spcPct val="50000"/>
                </a:spcBef>
                <a:spcAft>
                  <a:spcPct val="0"/>
                </a:spcAft>
                <a:defRPr/>
              </a:pPr>
              <a:t>‹#›</a:t>
            </a:fld>
            <a:endParaRPr lang="en-US">
              <a:solidFill>
                <a:srgbClr val="FFFFFF"/>
              </a:solidFill>
              <a:cs typeface="Arial" panose="020B0604020202020204" pitchFamily="34" charset="0"/>
            </a:endParaRPr>
          </a:p>
        </p:txBody>
      </p:sp>
      <p:sp>
        <p:nvSpPr>
          <p:cNvPr id="4" name="Subtitle Placeholder">
            <a:extLst>
              <a:ext uri="{FF2B5EF4-FFF2-40B4-BE49-F238E27FC236}">
                <a16:creationId xmlns:a16="http://schemas.microsoft.com/office/drawing/2014/main" id="{1DF02EC8-DEA4-495A-B241-901016364695}"/>
              </a:ext>
            </a:extLst>
          </p:cNvPr>
          <p:cNvSpPr>
            <a:spLocks noGrp="1"/>
          </p:cNvSpPr>
          <p:nvPr>
            <p:ph type="body" sz="quarter" idx="15" hasCustomPrompt="1"/>
          </p:nvPr>
        </p:nvSpPr>
        <p:spPr>
          <a:xfrm>
            <a:off x="585216" y="845612"/>
            <a:ext cx="11021568" cy="431800"/>
          </a:xfrm>
        </p:spPr>
        <p:txBody>
          <a:bodyPr tIns="0"/>
          <a:lstStyle>
            <a:lvl1pPr>
              <a:defRPr sz="1867">
                <a:solidFill>
                  <a:srgbClr val="7ED2F6"/>
                </a:solidFill>
              </a:defRPr>
            </a:lvl1pPr>
          </a:lstStyle>
          <a:p>
            <a:pPr lvl="0"/>
            <a:r>
              <a:rPr lang="en-US"/>
              <a:t>Subtitle</a:t>
            </a:r>
            <a:endParaRPr lang="en-IN"/>
          </a:p>
        </p:txBody>
      </p:sp>
      <p:sp>
        <p:nvSpPr>
          <p:cNvPr id="5" name="Rectangle 7">
            <a:extLst>
              <a:ext uri="{FF2B5EF4-FFF2-40B4-BE49-F238E27FC236}">
                <a16:creationId xmlns:a16="http://schemas.microsoft.com/office/drawing/2014/main" id="{862DFA37-4CA4-4445-A10A-423A9C5127F1}"/>
              </a:ext>
            </a:extLst>
          </p:cNvPr>
          <p:cNvSpPr/>
          <p:nvPr userDrawn="1"/>
        </p:nvSpPr>
        <p:spPr>
          <a:xfrm>
            <a:off x="0" y="6290268"/>
            <a:ext cx="12192000" cy="563165"/>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6" name="Straight Connector 5">
            <a:extLst>
              <a:ext uri="{FF2B5EF4-FFF2-40B4-BE49-F238E27FC236}">
                <a16:creationId xmlns:a16="http://schemas.microsoft.com/office/drawing/2014/main" id="{EE1EE0FB-662F-43AC-A068-D9E9BAFB9446}"/>
              </a:ext>
            </a:extLst>
          </p:cNvPr>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5">
            <a:extLst>
              <a:ext uri="{FF2B5EF4-FFF2-40B4-BE49-F238E27FC236}">
                <a16:creationId xmlns:a16="http://schemas.microsoft.com/office/drawing/2014/main" id="{D3E7164D-CC01-4BB1-BE45-361B9876CB6E}"/>
              </a:ext>
            </a:extLst>
          </p:cNvPr>
          <p:cNvSpPr txBox="1">
            <a:spLocks/>
          </p:cNvSpPr>
          <p:nvPr userDrawn="1"/>
        </p:nvSpPr>
        <p:spPr>
          <a:xfrm>
            <a:off x="11797792" y="6553152"/>
            <a:ext cx="171522" cy="164212"/>
          </a:xfrm>
          <a:prstGeom prst="rect">
            <a:avLst/>
          </a:prstGeom>
          <a:noFill/>
          <a:ln w="50800" algn="ctr">
            <a:noFill/>
            <a:miter lim="800000"/>
            <a:headEnd type="none" w="sm" len="sm"/>
            <a:tailEnd type="none" w="sm" len="sm"/>
          </a:ln>
          <a:effectLst/>
        </p:spPr>
        <p:txBody>
          <a:bodyPr wrap="none" lIns="0" tIns="0" rIns="0" bIns="0" anchor="ctr" anchorCtr="0">
            <a:spAutoFit/>
          </a:bodyPr>
          <a:lstStyle>
            <a:defPPr>
              <a:defRPr lang="en-US"/>
            </a:defPPr>
            <a:lvl1pPr marL="0" algn="l" defTabSz="914400" rtl="0" eaLnBrk="1" latinLnBrk="0" hangingPunct="1">
              <a:defRPr lang="en-US" sz="800" kern="1200" smtClean="0">
                <a:solidFill>
                  <a:srgbClr val="FFFFFF"/>
                </a:solidFill>
                <a:latin typeface="+mn-lt"/>
                <a:ea typeface="+mn-ea"/>
                <a:cs typeface="Intel Clear" panose="020B06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50000"/>
              </a:spcBef>
              <a:spcAft>
                <a:spcPct val="0"/>
              </a:spcAft>
            </a:pPr>
            <a:fld id="{FD44707B-D922-47D5-BD24-D96E91B70543}" type="slidenum">
              <a:rPr lang="en-IN" sz="1067" smtClean="0"/>
              <a:pPr eaLnBrk="0" fontAlgn="base" hangingPunct="0">
                <a:spcBef>
                  <a:spcPct val="50000"/>
                </a:spcBef>
                <a:spcAft>
                  <a:spcPct val="0"/>
                </a:spcAft>
              </a:pPr>
              <a:t>‹#›</a:t>
            </a:fld>
            <a:endParaRPr lang="en-IN" sz="1067"/>
          </a:p>
        </p:txBody>
      </p:sp>
      <p:grpSp>
        <p:nvGrpSpPr>
          <p:cNvPr id="8" name="Group 7">
            <a:extLst>
              <a:ext uri="{FF2B5EF4-FFF2-40B4-BE49-F238E27FC236}">
                <a16:creationId xmlns:a16="http://schemas.microsoft.com/office/drawing/2014/main" id="{EB954E69-D141-4AC7-933D-A6EAB12C7560}"/>
              </a:ext>
            </a:extLst>
          </p:cNvPr>
          <p:cNvGrpSpPr/>
          <p:nvPr userDrawn="1"/>
        </p:nvGrpSpPr>
        <p:grpSpPr>
          <a:xfrm>
            <a:off x="11027965" y="6486789"/>
            <a:ext cx="452539" cy="298259"/>
            <a:chOff x="451796" y="386081"/>
            <a:chExt cx="1249194" cy="823318"/>
          </a:xfrm>
        </p:grpSpPr>
        <p:sp>
          <p:nvSpPr>
            <p:cNvPr id="9" name="Freeform 36">
              <a:extLst>
                <a:ext uri="{FF2B5EF4-FFF2-40B4-BE49-F238E27FC236}">
                  <a16:creationId xmlns:a16="http://schemas.microsoft.com/office/drawing/2014/main" id="{E2471882-8ACC-4B4D-8844-1FFF6E2808B3}"/>
                </a:ext>
              </a:extLst>
            </p:cNvPr>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37">
              <a:extLst>
                <a:ext uri="{FF2B5EF4-FFF2-40B4-BE49-F238E27FC236}">
                  <a16:creationId xmlns:a16="http://schemas.microsoft.com/office/drawing/2014/main" id="{F2ABE839-E2EC-4664-BADE-9A61D08758AF}"/>
                </a:ext>
              </a:extLst>
            </p:cNvPr>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1" name="TextBox 10">
            <a:extLst>
              <a:ext uri="{FF2B5EF4-FFF2-40B4-BE49-F238E27FC236}">
                <a16:creationId xmlns:a16="http://schemas.microsoft.com/office/drawing/2014/main" id="{856A53DF-290B-4388-930A-A5D23C41E23B}"/>
              </a:ext>
            </a:extLst>
          </p:cNvPr>
          <p:cNvSpPr txBox="1"/>
          <p:nvPr userDrawn="1"/>
        </p:nvSpPr>
        <p:spPr>
          <a:xfrm>
            <a:off x="471950" y="6520159"/>
            <a:ext cx="2135521" cy="215444"/>
          </a:xfrm>
          <a:prstGeom prst="rect">
            <a:avLst/>
          </a:prstGeom>
          <a:noFill/>
        </p:spPr>
        <p:txBody>
          <a:bodyPr wrap="none" rtlCol="0" anchor="ctr" anchorCtr="0">
            <a:spAutoFit/>
          </a:bodyPr>
          <a:lstStyle/>
          <a:p>
            <a:pPr algn="l"/>
            <a:r>
              <a:rPr lang="en-US" sz="800" dirty="0">
                <a:solidFill>
                  <a:srgbClr val="FFFFFF"/>
                </a:solidFill>
                <a:latin typeface="+mn-lt"/>
              </a:rPr>
              <a:t>Vision &amp; Edge AI,</a:t>
            </a:r>
            <a:r>
              <a:rPr lang="en-US" sz="800" baseline="0" dirty="0">
                <a:solidFill>
                  <a:srgbClr val="FFFFFF"/>
                </a:solidFill>
                <a:latin typeface="+mn-lt"/>
              </a:rPr>
              <a:t> </a:t>
            </a:r>
            <a:r>
              <a:rPr lang="en-US" sz="800" dirty="0">
                <a:solidFill>
                  <a:srgbClr val="FFFFFF"/>
                </a:solidFill>
                <a:latin typeface="+mn-lt"/>
              </a:rPr>
              <a:t>Internet of Things Group</a:t>
            </a:r>
          </a:p>
        </p:txBody>
      </p:sp>
      <p:sp>
        <p:nvSpPr>
          <p:cNvPr id="12" name="TextBox 11">
            <a:extLst>
              <a:ext uri="{FF2B5EF4-FFF2-40B4-BE49-F238E27FC236}">
                <a16:creationId xmlns:a16="http://schemas.microsoft.com/office/drawing/2014/main" id="{AA91D59B-F281-42FF-B31C-4507E021E7BE}"/>
              </a:ext>
            </a:extLst>
          </p:cNvPr>
          <p:cNvSpPr txBox="1"/>
          <p:nvPr userDrawn="1"/>
        </p:nvSpPr>
        <p:spPr>
          <a:xfrm>
            <a:off x="5200242" y="6520159"/>
            <a:ext cx="978153" cy="215444"/>
          </a:xfrm>
          <a:prstGeom prst="rect">
            <a:avLst/>
          </a:prstGeom>
          <a:noFill/>
        </p:spPr>
        <p:txBody>
          <a:bodyPr wrap="none" rtlCol="0" anchor="ctr" anchorCtr="0">
            <a:spAutoFit/>
          </a:bodyPr>
          <a:lstStyle/>
          <a:p>
            <a:pPr algn="l"/>
            <a:r>
              <a:rPr lang="en-US" sz="800" dirty="0">
                <a:solidFill>
                  <a:srgbClr val="FFFFFF"/>
                </a:solidFill>
                <a:latin typeface="+mn-lt"/>
              </a:rPr>
              <a:t>Intel Corporation</a:t>
            </a:r>
          </a:p>
        </p:txBody>
      </p:sp>
    </p:spTree>
    <p:extLst>
      <p:ext uri="{BB962C8B-B14F-4D97-AF65-F5344CB8AC3E}">
        <p14:creationId xmlns:p14="http://schemas.microsoft.com/office/powerpoint/2010/main" val="115003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CA19-2880-4AE6-82B9-FCCCCFD9D0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D0A71F-66BF-499E-BD00-D408A0E000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228666-0B47-4688-8F96-D256A9B4D1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B74B57-E9CC-4D4B-818A-E8513E540F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9C2388-3DC2-450C-A9F9-EAB20270A0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2C9180-B036-460B-BF2E-54688710F7D8}"/>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8" name="Footer Placeholder 7">
            <a:extLst>
              <a:ext uri="{FF2B5EF4-FFF2-40B4-BE49-F238E27FC236}">
                <a16:creationId xmlns:a16="http://schemas.microsoft.com/office/drawing/2014/main" id="{2F97E98E-5464-42F0-ADBF-1A67BA728C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BA2D1B-1EE7-4993-8F9F-65DE5B7DA4B9}"/>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3922071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3067-FEEC-4361-8175-ECF90032CF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FB3930-58DE-47A9-BBDE-9B2C1EAD135F}"/>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4" name="Footer Placeholder 3">
            <a:extLst>
              <a:ext uri="{FF2B5EF4-FFF2-40B4-BE49-F238E27FC236}">
                <a16:creationId xmlns:a16="http://schemas.microsoft.com/office/drawing/2014/main" id="{B65F9244-9AED-4678-9D1F-1583A7B04F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678D4A-171D-4746-AB3D-1CFC4FF0F6E7}"/>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1635710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EF19B-21EB-4958-9535-4775E9C73182}"/>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3" name="Footer Placeholder 2">
            <a:extLst>
              <a:ext uri="{FF2B5EF4-FFF2-40B4-BE49-F238E27FC236}">
                <a16:creationId xmlns:a16="http://schemas.microsoft.com/office/drawing/2014/main" id="{587A305C-3258-40EC-BDF5-F0C4528889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81372-9ED2-479E-8701-4BD1D930996E}"/>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1428580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FA23-5A44-4AF5-BF31-EC5BE54E9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A42B23-319F-4D38-AE50-5E5D4C419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A32C31-5967-4EF8-9371-F31C93110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419D8E-9639-4A6F-8B9B-7F4C0FBF0746}"/>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6" name="Footer Placeholder 5">
            <a:extLst>
              <a:ext uri="{FF2B5EF4-FFF2-40B4-BE49-F238E27FC236}">
                <a16:creationId xmlns:a16="http://schemas.microsoft.com/office/drawing/2014/main" id="{7273525A-7332-4915-A068-856F1B74C5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20B68-A056-4C6D-8ABF-B997428B981D}"/>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169353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048C-F963-4AD8-8DB3-8422D9CF0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DB0FC-DAFB-4056-B2E4-6D195E5AD8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B4920A-D9AF-4944-AD25-9EA9F74B8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758A38-2CF8-444C-9898-F48DD75D2F27}"/>
              </a:ext>
            </a:extLst>
          </p:cNvPr>
          <p:cNvSpPr>
            <a:spLocks noGrp="1"/>
          </p:cNvSpPr>
          <p:nvPr>
            <p:ph type="dt" sz="half" idx="10"/>
          </p:nvPr>
        </p:nvSpPr>
        <p:spPr/>
        <p:txBody>
          <a:bodyPr/>
          <a:lstStyle/>
          <a:p>
            <a:fld id="{BC0E7773-FDE1-4773-88A2-96295DAB771B}" type="datetimeFigureOut">
              <a:rPr lang="en-US" smtClean="0"/>
              <a:t>8/12/2020</a:t>
            </a:fld>
            <a:endParaRPr lang="en-US"/>
          </a:p>
        </p:txBody>
      </p:sp>
      <p:sp>
        <p:nvSpPr>
          <p:cNvPr id="6" name="Footer Placeholder 5">
            <a:extLst>
              <a:ext uri="{FF2B5EF4-FFF2-40B4-BE49-F238E27FC236}">
                <a16:creationId xmlns:a16="http://schemas.microsoft.com/office/drawing/2014/main" id="{EC04BB70-4A48-4F5B-B9D0-3517DCE23C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00045-E561-4D0C-9CC7-252EF2090241}"/>
              </a:ext>
            </a:extLst>
          </p:cNvPr>
          <p:cNvSpPr>
            <a:spLocks noGrp="1"/>
          </p:cNvSpPr>
          <p:nvPr>
            <p:ph type="sldNum" sz="quarter" idx="12"/>
          </p:nvPr>
        </p:nvSpPr>
        <p:spPr/>
        <p:txBody>
          <a:bodyPr/>
          <a:lstStyle/>
          <a:p>
            <a:fld id="{046B2B85-B629-449C-AEF5-03C5594C2EB6}" type="slidenum">
              <a:rPr lang="en-US" smtClean="0"/>
              <a:t>‹#›</a:t>
            </a:fld>
            <a:endParaRPr lang="en-US"/>
          </a:p>
        </p:txBody>
      </p:sp>
    </p:spTree>
    <p:extLst>
      <p:ext uri="{BB962C8B-B14F-4D97-AF65-F5344CB8AC3E}">
        <p14:creationId xmlns:p14="http://schemas.microsoft.com/office/powerpoint/2010/main" val="1123069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1F42E-FEF6-405F-8753-FAF03526C5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9C1BB6-4BE0-41A5-A991-7ED83C01A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12C12C-D8E2-49BB-BBCD-3448A005A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0E7773-FDE1-4773-88A2-96295DAB771B}" type="datetimeFigureOut">
              <a:rPr lang="en-US" smtClean="0"/>
              <a:t>8/12/2020</a:t>
            </a:fld>
            <a:endParaRPr lang="en-US"/>
          </a:p>
        </p:txBody>
      </p:sp>
      <p:sp>
        <p:nvSpPr>
          <p:cNvPr id="5" name="Footer Placeholder 4">
            <a:extLst>
              <a:ext uri="{FF2B5EF4-FFF2-40B4-BE49-F238E27FC236}">
                <a16:creationId xmlns:a16="http://schemas.microsoft.com/office/drawing/2014/main" id="{E3E5B9CB-CB41-42C0-AFFF-091B437FD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2355E1-CFD3-4BC5-A9C0-198B8BC358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B2B85-B629-449C-AEF5-03C5594C2EB6}" type="slidenum">
              <a:rPr lang="en-US" smtClean="0"/>
              <a:t>‹#›</a:t>
            </a:fld>
            <a:endParaRPr lang="en-US"/>
          </a:p>
        </p:txBody>
      </p:sp>
    </p:spTree>
    <p:extLst>
      <p:ext uri="{BB962C8B-B14F-4D97-AF65-F5344CB8AC3E}">
        <p14:creationId xmlns:p14="http://schemas.microsoft.com/office/powerpoint/2010/main" val="78784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483" y="1094128"/>
            <a:ext cx="10974916" cy="852064"/>
          </a:xfrm>
          <a:prstGeom prst="rect">
            <a:avLst/>
          </a:prstGeom>
        </p:spPr>
        <p:txBody>
          <a:bodyPr vert="horz" lIns="0" tIns="0" rIns="0" bIns="0" rtlCol="0" anchor="t" anchorCtr="0">
            <a:noAutofit/>
          </a:bodyPr>
          <a:lstStyle/>
          <a:p>
            <a:r>
              <a:rPr lang="en-US"/>
              <a:t>48pt Intel Clear pro bold Headline</a:t>
            </a:r>
          </a:p>
        </p:txBody>
      </p:sp>
      <p:sp>
        <p:nvSpPr>
          <p:cNvPr id="3" name="Text Placeholder 2"/>
          <p:cNvSpPr>
            <a:spLocks noGrp="1"/>
          </p:cNvSpPr>
          <p:nvPr>
            <p:ph type="body" idx="1"/>
          </p:nvPr>
        </p:nvSpPr>
        <p:spPr>
          <a:xfrm>
            <a:off x="607484" y="2028989"/>
            <a:ext cx="10970683" cy="4567767"/>
          </a:xfrm>
          <a:prstGeom prst="rect">
            <a:avLst/>
          </a:prstGeom>
        </p:spPr>
        <p:txBody>
          <a:bodyPr vert="horz" lIns="0" tIns="0" rIns="0" bIns="0" rtlCol="0">
            <a:noAutofit/>
          </a:bodyPr>
          <a:lstStyle/>
          <a:p>
            <a:pPr lvl="0"/>
            <a:r>
              <a:rPr lang="en-US"/>
              <a:t>16pt Intel Clear body text</a:t>
            </a:r>
          </a:p>
          <a:p>
            <a:pPr lvl="1"/>
            <a:r>
              <a:rPr lang="en-US"/>
              <a:t>14pt Intel Clear bullet one</a:t>
            </a:r>
          </a:p>
          <a:p>
            <a:pPr lvl="2"/>
            <a:r>
              <a:rPr lang="en-US"/>
              <a:t>14pt Intel Clear sub-bullet</a:t>
            </a:r>
          </a:p>
          <a:p>
            <a:pPr lvl="3"/>
            <a:r>
              <a:rPr lang="en-US"/>
              <a:t>12pt Intel Clear fourth level</a:t>
            </a:r>
          </a:p>
          <a:p>
            <a:pPr lvl="4"/>
            <a:r>
              <a:rPr lang="en-US"/>
              <a:t>12pt Intel Clear fifth level</a:t>
            </a:r>
          </a:p>
        </p:txBody>
      </p:sp>
      <p:sp>
        <p:nvSpPr>
          <p:cNvPr id="6" name="Slide Number Placeholder 5"/>
          <p:cNvSpPr>
            <a:spLocks noGrp="1"/>
          </p:cNvSpPr>
          <p:nvPr>
            <p:ph type="sldNum" sz="quarter" idx="4"/>
          </p:nvPr>
        </p:nvSpPr>
        <p:spPr>
          <a:xfrm>
            <a:off x="8739068" y="6286744"/>
            <a:ext cx="2844800" cy="365125"/>
          </a:xfrm>
          <a:prstGeom prst="rect">
            <a:avLst/>
          </a:prstGeom>
        </p:spPr>
        <p:txBody>
          <a:bodyPr vert="horz" lIns="0" tIns="0" rIns="0" bIns="0" rtlCol="0" anchor="ctr"/>
          <a:lstStyle>
            <a:lvl1pPr algn="r">
              <a:defRPr sz="1067">
                <a:solidFill>
                  <a:srgbClr val="000000"/>
                </a:solidFill>
                <a:latin typeface="+mn-lt"/>
                <a:cs typeface="Intel Clear"/>
              </a:defRPr>
            </a:lvl1pPr>
          </a:lstStyle>
          <a:p>
            <a:fld id="{EE2556C5-CE8C-6547-B838-EA80C61A4AF7}" type="slidenum">
              <a:rPr lang="en-US" smtClean="0"/>
              <a:pPr/>
              <a:t>‹#›</a:t>
            </a:fld>
            <a:endParaRPr lang="en-US"/>
          </a:p>
        </p:txBody>
      </p:sp>
      <p:pic>
        <p:nvPicPr>
          <p:cNvPr id="13" name="Picture 2" descr="\\.psf\Home\Desktop\Intel.png"/>
          <p:cNvPicPr>
            <a:picLocks noChangeAspect="1" noChangeArrowheads="1"/>
          </p:cNvPicPr>
          <p:nvPr userDrawn="1"/>
        </p:nvPicPr>
        <p:blipFill>
          <a:blip r:embed="rId33" cstate="email">
            <a:extLst>
              <a:ext uri="{28A0092B-C50C-407E-A947-70E740481C1C}">
                <a14:useLocalDpi xmlns:a14="http://schemas.microsoft.com/office/drawing/2010/main" val="0"/>
              </a:ext>
            </a:extLst>
          </a:blip>
          <a:srcRect/>
          <a:stretch>
            <a:fillRect/>
          </a:stretch>
        </p:blipFill>
        <p:spPr bwMode="auto">
          <a:xfrm>
            <a:off x="607484" y="6295761"/>
            <a:ext cx="485781" cy="32017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ooter Placeholder 3">
            <a:extLst>
              <a:ext uri="{FF2B5EF4-FFF2-40B4-BE49-F238E27FC236}">
                <a16:creationId xmlns:a16="http://schemas.microsoft.com/office/drawing/2014/main" id="{88865EBC-ED64-4645-A86C-F3B6CACAE6B3}"/>
              </a:ext>
            </a:extLst>
          </p:cNvPr>
          <p:cNvSpPr>
            <a:spLocks noGrp="1"/>
          </p:cNvSpPr>
          <p:nvPr>
            <p:ph type="ftr" sz="quarter" idx="3"/>
          </p:nvPr>
        </p:nvSpPr>
        <p:spPr>
          <a:xfrm>
            <a:off x="607483" y="169185"/>
            <a:ext cx="6153535" cy="366183"/>
          </a:xfrm>
          <a:prstGeom prst="rect">
            <a:avLst/>
          </a:prstGeom>
        </p:spPr>
        <p:txBody>
          <a:bodyPr vert="horz" lIns="0" tIns="0" rIns="0" bIns="0" rtlCol="0" anchor="ctr"/>
          <a:lstStyle>
            <a:lvl1pPr>
              <a:defRPr lang="en-US" sz="933" b="1" spc="400">
                <a:solidFill>
                  <a:srgbClr val="000000"/>
                </a:solidFill>
                <a:cs typeface="Intel Clear"/>
              </a:defRPr>
            </a:lvl1pPr>
          </a:lstStyle>
          <a:p>
            <a:r>
              <a:rPr lang="en-US"/>
              <a:t>INTEL® DISTRIBUTION OF O</a:t>
            </a:r>
            <a:r>
              <a:rPr lang="en-US" sz="800"/>
              <a:t>PEN</a:t>
            </a:r>
            <a:r>
              <a:rPr lang="en-US"/>
              <a:t>VINO™ TOOLKIT</a:t>
            </a:r>
          </a:p>
        </p:txBody>
      </p:sp>
    </p:spTree>
    <p:extLst>
      <p:ext uri="{BB962C8B-B14F-4D97-AF65-F5344CB8AC3E}">
        <p14:creationId xmlns:p14="http://schemas.microsoft.com/office/powerpoint/2010/main" val="4587695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75000"/>
        </a:lnSpc>
        <a:spcBef>
          <a:spcPct val="0"/>
        </a:spcBef>
        <a:buNone/>
        <a:defRPr sz="6400" b="0" i="0" kern="1200" cap="all" spc="0" normalizeH="0" baseline="0">
          <a:solidFill>
            <a:schemeClr val="tx1"/>
          </a:solidFill>
          <a:latin typeface="+mj-lt"/>
          <a:ea typeface="Intel Clear"/>
          <a:cs typeface="Intel Clear Pro Bold"/>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133"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1867" kern="1200" baseline="0">
          <a:solidFill>
            <a:schemeClr val="tx2"/>
          </a:solidFill>
          <a:latin typeface="+mn-lt"/>
          <a:ea typeface="+mn-ea"/>
          <a:cs typeface="Intel Clear" panose="020B0604020203020204" pitchFamily="34" charset="0"/>
        </a:defRPr>
      </a:lvl2pPr>
      <a:lvl3pPr marL="607469" indent="-224361" algn="l" defTabSz="609585" rtl="0" eaLnBrk="1" latinLnBrk="0" hangingPunct="1">
        <a:spcBef>
          <a:spcPts val="1067"/>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3pPr>
      <a:lvl4pPr marL="918610" indent="-232828" algn="l" defTabSz="609585"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221287" indent="-222245" algn="l" defTabSz="609585" rtl="0" eaLnBrk="1" latinLnBrk="0" hangingPunct="1">
        <a:spcBef>
          <a:spcPct val="200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12.xml"/><Relationship Id="rId5" Type="http://schemas.openxmlformats.org/officeDocument/2006/relationships/image" Target="../media/image32.png"/><Relationship Id="rId4" Type="http://schemas.openxmlformats.org/officeDocument/2006/relationships/hyperlink" Target="https://docs.openvinotoolkit.org/latest/_docs_IE_DG_supported_plugins_FPGA.html"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hyperlink" Target="01.org/openvinotoolki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notesSlide" Target="../notesSlides/notesSlide4.xml"/><Relationship Id="rId4"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5.xml"/><Relationship Id="rId7" Type="http://schemas.openxmlformats.org/officeDocument/2006/relationships/image" Target="../media/image24.png"/><Relationship Id="rId2" Type="http://schemas.openxmlformats.org/officeDocument/2006/relationships/slideLayout" Target="../slideLayouts/slideLayout19.xml"/><Relationship Id="rId1" Type="http://schemas.openxmlformats.org/officeDocument/2006/relationships/tags" Target="../tags/tag5.xml"/><Relationship Id="rId6" Type="http://schemas.openxmlformats.org/officeDocument/2006/relationships/hyperlink" Target="https://www.altera.com/solutions/acceleration-hub/acceleration-stack.html" TargetMode="External"/><Relationship Id="rId5"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hyperlink" Target="https://www.intel.com/content/www/us/en/internet-of-things/solution-briefs/vision-accelerator-design-brief.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8.xml"/><Relationship Id="rId7" Type="http://schemas.openxmlformats.org/officeDocument/2006/relationships/image" Target="../media/image28.sv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notesSlide" Target="../notesSlides/notesSlide6.xml"/><Relationship Id="rId9"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1.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spcBef>
                <a:spcPts val="1200"/>
              </a:spcBef>
            </a:pPr>
            <a:r>
              <a:rPr lang="en-US" dirty="0"/>
              <a:t>Accelerators based on Intel® </a:t>
            </a:r>
            <a:r>
              <a:rPr lang="en-US" dirty="0" err="1"/>
              <a:t>A</a:t>
            </a:r>
            <a:r>
              <a:rPr lang="en-US" altLang="zh-CN" dirty="0" err="1"/>
              <a:t>r</a:t>
            </a:r>
            <a:r>
              <a:rPr lang="en-US" dirty="0" err="1"/>
              <a:t>ria</a:t>
            </a:r>
            <a:r>
              <a:rPr lang="en-US" dirty="0"/>
              <a:t>® FPGA</a:t>
            </a:r>
          </a:p>
        </p:txBody>
      </p:sp>
    </p:spTree>
    <p:extLst>
      <p:ext uri="{BB962C8B-B14F-4D97-AF65-F5344CB8AC3E}">
        <p14:creationId xmlns:p14="http://schemas.microsoft.com/office/powerpoint/2010/main" val="1779286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4C0A52-8A0B-4A28-AB38-D15518A8F8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BD3633-7A79-4899-981C-57CF7336BC8A}" type="slidenum">
              <a:rPr kumimoji="0" lang="en-US" sz="1067" b="0" i="0" u="none" strike="noStrike" kern="1200" cap="none" spc="0" normalizeH="0" baseline="0" noProof="0" smtClean="0">
                <a:ln>
                  <a:noFill/>
                </a:ln>
                <a:solidFill>
                  <a:srgbClr val="000000"/>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67" b="0" i="0" u="none" strike="noStrike" kern="1200" cap="none" spc="0" normalizeH="0" baseline="0" noProof="0" dirty="0">
              <a:ln>
                <a:noFill/>
              </a:ln>
              <a:solidFill>
                <a:srgbClr val="000000"/>
              </a:solidFill>
              <a:effectLst/>
              <a:uLnTx/>
              <a:uFillTx/>
              <a:latin typeface="Intel Clear"/>
              <a:ea typeface="+mn-ea"/>
              <a:cs typeface="Intel Clear"/>
            </a:endParaRPr>
          </a:p>
        </p:txBody>
      </p:sp>
      <p:sp>
        <p:nvSpPr>
          <p:cNvPr id="2" name="Title 1">
            <a:extLst>
              <a:ext uri="{FF2B5EF4-FFF2-40B4-BE49-F238E27FC236}">
                <a16:creationId xmlns:a16="http://schemas.microsoft.com/office/drawing/2014/main" id="{6639FB3D-E3C2-4F96-B0AC-19BF2217B6EA}"/>
              </a:ext>
            </a:extLst>
          </p:cNvPr>
          <p:cNvSpPr>
            <a:spLocks noGrp="1"/>
          </p:cNvSpPr>
          <p:nvPr>
            <p:ph type="title"/>
          </p:nvPr>
        </p:nvSpPr>
        <p:spPr>
          <a:xfrm>
            <a:off x="608952" y="652684"/>
            <a:ext cx="10974916" cy="852064"/>
          </a:xfrm>
        </p:spPr>
        <p:txBody>
          <a:bodyPr/>
          <a:lstStyle/>
          <a:p>
            <a:r>
              <a:rPr lang="en-US" dirty="0"/>
              <a:t>DLA Architecture: Built for Performance</a:t>
            </a:r>
          </a:p>
        </p:txBody>
      </p:sp>
      <p:sp>
        <p:nvSpPr>
          <p:cNvPr id="5" name="Content Placeholder 4">
            <a:extLst>
              <a:ext uri="{FF2B5EF4-FFF2-40B4-BE49-F238E27FC236}">
                <a16:creationId xmlns:a16="http://schemas.microsoft.com/office/drawing/2014/main" id="{FC2380A8-BBDF-44D6-9353-1193CAC68114}"/>
              </a:ext>
            </a:extLst>
          </p:cNvPr>
          <p:cNvSpPr>
            <a:spLocks noGrp="1"/>
          </p:cNvSpPr>
          <p:nvPr>
            <p:ph sz="quarter" idx="13"/>
          </p:nvPr>
        </p:nvSpPr>
        <p:spPr>
          <a:xfrm>
            <a:off x="607484" y="1509026"/>
            <a:ext cx="10970683" cy="4567767"/>
          </a:xfrm>
        </p:spPr>
        <p:txBody>
          <a:bodyPr/>
          <a:lstStyle/>
          <a:p>
            <a:pPr lvl="1"/>
            <a:r>
              <a:rPr lang="en-US" sz="2133" dirty="0"/>
              <a:t>Maximize Parallelism on the FPGA</a:t>
            </a:r>
          </a:p>
          <a:p>
            <a:pPr lvl="2"/>
            <a:r>
              <a:rPr lang="en-US" sz="2133" dirty="0"/>
              <a:t>Filter Parallelism (Processing Elements)</a:t>
            </a:r>
          </a:p>
          <a:p>
            <a:pPr lvl="2"/>
            <a:r>
              <a:rPr lang="en-US" sz="2133" dirty="0"/>
              <a:t>Input-Depth Parallelism</a:t>
            </a:r>
          </a:p>
          <a:p>
            <a:pPr lvl="2"/>
            <a:r>
              <a:rPr lang="en-US" sz="2133" dirty="0" err="1"/>
              <a:t>Winograd</a:t>
            </a:r>
            <a:r>
              <a:rPr lang="en-US" sz="2133" dirty="0"/>
              <a:t> Transformation</a:t>
            </a:r>
          </a:p>
          <a:p>
            <a:pPr lvl="2"/>
            <a:r>
              <a:rPr lang="en-US" sz="2133" dirty="0"/>
              <a:t>Batching</a:t>
            </a:r>
          </a:p>
          <a:p>
            <a:pPr lvl="2"/>
            <a:r>
              <a:rPr lang="en-US" sz="2133" dirty="0"/>
              <a:t>Feature Stream Buffer</a:t>
            </a:r>
          </a:p>
          <a:p>
            <a:pPr lvl="2"/>
            <a:r>
              <a:rPr lang="en-US" sz="2133" dirty="0"/>
              <a:t>Filter Cache</a:t>
            </a:r>
          </a:p>
          <a:p>
            <a:pPr lvl="1"/>
            <a:r>
              <a:rPr lang="en-US" sz="2133" dirty="0"/>
              <a:t>Choosing FPGA Bitstream</a:t>
            </a:r>
          </a:p>
          <a:p>
            <a:pPr lvl="2"/>
            <a:r>
              <a:rPr lang="en-US" sz="2133" dirty="0"/>
              <a:t>Data Type / Design Exploration</a:t>
            </a:r>
          </a:p>
          <a:p>
            <a:pPr lvl="2"/>
            <a:r>
              <a:rPr lang="en-US" sz="2133" dirty="0"/>
              <a:t>Primitive Support</a:t>
            </a:r>
          </a:p>
          <a:p>
            <a:pPr lvl="1"/>
            <a:endParaRPr lang="en-US" dirty="0"/>
          </a:p>
        </p:txBody>
      </p:sp>
      <p:sp>
        <p:nvSpPr>
          <p:cNvPr id="6" name="Rounded Rectangle 27">
            <a:extLst>
              <a:ext uri="{FF2B5EF4-FFF2-40B4-BE49-F238E27FC236}">
                <a16:creationId xmlns:a16="http://schemas.microsoft.com/office/drawing/2014/main" id="{03360AA0-9D6C-4E81-80DC-BDC374E7E6CA}"/>
              </a:ext>
            </a:extLst>
          </p:cNvPr>
          <p:cNvSpPr/>
          <p:nvPr/>
        </p:nvSpPr>
        <p:spPr bwMode="auto">
          <a:xfrm>
            <a:off x="7674227" y="5445405"/>
            <a:ext cx="1170432" cy="531511"/>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err="1">
                <a:ln>
                  <a:noFill/>
                </a:ln>
                <a:solidFill>
                  <a:prstClr val="black"/>
                </a:solidFill>
                <a:effectLst/>
                <a:uLnTx/>
                <a:uFillTx/>
                <a:latin typeface="Arial" charset="0"/>
                <a:ea typeface="+mn-ea"/>
                <a:cs typeface="+mn-cs"/>
              </a:rPr>
              <a:t>ReLU</a:t>
            </a:r>
            <a:endParaRPr kumimoji="0" lang="en-CA" sz="1800" b="0" i="0" u="none" strike="noStrike" kern="0" cap="none" spc="0" normalizeH="0" baseline="0" noProof="0" dirty="0">
              <a:ln>
                <a:noFill/>
              </a:ln>
              <a:solidFill>
                <a:prstClr val="black"/>
              </a:solidFill>
              <a:effectLst/>
              <a:uLnTx/>
              <a:uFillTx/>
              <a:latin typeface="Arial" charset="0"/>
              <a:ea typeface="+mn-ea"/>
              <a:cs typeface="+mn-cs"/>
            </a:endParaRPr>
          </a:p>
        </p:txBody>
      </p:sp>
      <p:sp>
        <p:nvSpPr>
          <p:cNvPr id="7" name="Rounded Rectangle 45">
            <a:extLst>
              <a:ext uri="{FF2B5EF4-FFF2-40B4-BE49-F238E27FC236}">
                <a16:creationId xmlns:a16="http://schemas.microsoft.com/office/drawing/2014/main" id="{1CD8FDD8-45BC-4117-B813-EFD60B48F634}"/>
              </a:ext>
            </a:extLst>
          </p:cNvPr>
          <p:cNvSpPr/>
          <p:nvPr/>
        </p:nvSpPr>
        <p:spPr bwMode="auto">
          <a:xfrm>
            <a:off x="5646476" y="5153441"/>
            <a:ext cx="1775131" cy="1115435"/>
          </a:xfrm>
          <a:prstGeom prst="roundRect">
            <a:avLst/>
          </a:prstGeom>
          <a:solidFill>
            <a:srgbClr val="00AEEF"/>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charset="0"/>
                <a:ea typeface="+mn-ea"/>
                <a:cs typeface="+mn-cs"/>
              </a:rPr>
              <a:t>Convolution / </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charset="0"/>
                <a:ea typeface="+mn-ea"/>
                <a:cs typeface="+mn-cs"/>
              </a:rPr>
              <a:t>Fully Connected</a:t>
            </a:r>
          </a:p>
        </p:txBody>
      </p:sp>
      <p:cxnSp>
        <p:nvCxnSpPr>
          <p:cNvPr id="8" name="Straight Arrow Connector 7">
            <a:extLst>
              <a:ext uri="{FF2B5EF4-FFF2-40B4-BE49-F238E27FC236}">
                <a16:creationId xmlns:a16="http://schemas.microsoft.com/office/drawing/2014/main" id="{F9F853D3-4927-4AA8-A3B9-53B102EDBBFC}"/>
              </a:ext>
            </a:extLst>
          </p:cNvPr>
          <p:cNvCxnSpPr>
            <a:stCxn id="9" idx="3"/>
            <a:endCxn id="11" idx="1"/>
          </p:cNvCxnSpPr>
          <p:nvPr/>
        </p:nvCxnSpPr>
        <p:spPr bwMode="auto">
          <a:xfrm>
            <a:off x="10338063" y="5711159"/>
            <a:ext cx="301901" cy="0"/>
          </a:xfrm>
          <a:prstGeom prst="straightConnector1">
            <a:avLst/>
          </a:prstGeom>
          <a:ln w="38100">
            <a:solidFill>
              <a:srgbClr val="C00000"/>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 name="Rounded Rectangle 20">
            <a:extLst>
              <a:ext uri="{FF2B5EF4-FFF2-40B4-BE49-F238E27FC236}">
                <a16:creationId xmlns:a16="http://schemas.microsoft.com/office/drawing/2014/main" id="{F6DE7C0C-03C3-4E4D-B963-AAD06B7155A6}"/>
              </a:ext>
            </a:extLst>
          </p:cNvPr>
          <p:cNvSpPr/>
          <p:nvPr/>
        </p:nvSpPr>
        <p:spPr bwMode="auto">
          <a:xfrm>
            <a:off x="9169938" y="5445405"/>
            <a:ext cx="1168125" cy="531511"/>
          </a:xfrm>
          <a:prstGeom prst="round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black"/>
                </a:solidFill>
                <a:effectLst/>
                <a:uLnTx/>
                <a:uFillTx/>
                <a:latin typeface="Arial" charset="0"/>
                <a:ea typeface="+mn-ea"/>
                <a:cs typeface="+mn-cs"/>
              </a:rPr>
              <a:t>Norm</a:t>
            </a:r>
            <a:endParaRPr kumimoji="0" lang="en-US" sz="1800" b="0" i="0" u="none" strike="noStrike" kern="0" cap="none" spc="0" normalizeH="0" baseline="0" noProof="0" dirty="0">
              <a:ln>
                <a:noFill/>
              </a:ln>
              <a:solidFill>
                <a:prstClr val="black"/>
              </a:solidFill>
              <a:effectLst/>
              <a:uLnTx/>
              <a:uFillTx/>
              <a:latin typeface="Arial" charset="0"/>
              <a:ea typeface="+mn-ea"/>
              <a:cs typeface="+mn-cs"/>
            </a:endParaRPr>
          </a:p>
        </p:txBody>
      </p:sp>
      <p:cxnSp>
        <p:nvCxnSpPr>
          <p:cNvPr id="10" name="Straight Arrow Connector 9">
            <a:extLst>
              <a:ext uri="{FF2B5EF4-FFF2-40B4-BE49-F238E27FC236}">
                <a16:creationId xmlns:a16="http://schemas.microsoft.com/office/drawing/2014/main" id="{98722B1B-5C43-4313-BF60-7942637EB2E9}"/>
              </a:ext>
            </a:extLst>
          </p:cNvPr>
          <p:cNvCxnSpPr>
            <a:stCxn id="6" idx="3"/>
            <a:endCxn id="9" idx="1"/>
          </p:cNvCxnSpPr>
          <p:nvPr/>
        </p:nvCxnSpPr>
        <p:spPr bwMode="auto">
          <a:xfrm>
            <a:off x="8844659" y="5711159"/>
            <a:ext cx="325279" cy="0"/>
          </a:xfrm>
          <a:prstGeom prst="straightConnector1">
            <a:avLst/>
          </a:prstGeom>
          <a:ln w="38100">
            <a:solidFill>
              <a:srgbClr val="C00000"/>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1" name="Rounded Rectangle 24">
            <a:extLst>
              <a:ext uri="{FF2B5EF4-FFF2-40B4-BE49-F238E27FC236}">
                <a16:creationId xmlns:a16="http://schemas.microsoft.com/office/drawing/2014/main" id="{1D2BC854-EB2D-4E62-9E81-BB6503DFDBEC}"/>
              </a:ext>
            </a:extLst>
          </p:cNvPr>
          <p:cNvSpPr/>
          <p:nvPr/>
        </p:nvSpPr>
        <p:spPr bwMode="auto">
          <a:xfrm>
            <a:off x="10639964" y="5445405"/>
            <a:ext cx="1168125" cy="531511"/>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err="1">
                <a:ln>
                  <a:noFill/>
                </a:ln>
                <a:solidFill>
                  <a:prstClr val="black"/>
                </a:solidFill>
                <a:effectLst/>
                <a:uLnTx/>
                <a:uFillTx/>
                <a:latin typeface="Arial" charset="0"/>
                <a:ea typeface="+mn-ea"/>
                <a:cs typeface="+mn-cs"/>
              </a:rPr>
              <a:t>MaxPool</a:t>
            </a:r>
            <a:endParaRPr kumimoji="0" lang="en-US" sz="1800" b="0" i="0" u="none" strike="noStrike" kern="0" cap="none" spc="0" normalizeH="0" baseline="0" noProof="0" dirty="0">
              <a:ln>
                <a:noFill/>
              </a:ln>
              <a:solidFill>
                <a:prstClr val="black"/>
              </a:solidFill>
              <a:effectLst/>
              <a:uLnTx/>
              <a:uFillTx/>
              <a:latin typeface="Arial" charset="0"/>
              <a:ea typeface="+mn-ea"/>
              <a:cs typeface="+mn-cs"/>
            </a:endParaRPr>
          </a:p>
        </p:txBody>
      </p:sp>
      <p:cxnSp>
        <p:nvCxnSpPr>
          <p:cNvPr id="12" name="Straight Arrow Connector 11">
            <a:extLst>
              <a:ext uri="{FF2B5EF4-FFF2-40B4-BE49-F238E27FC236}">
                <a16:creationId xmlns:a16="http://schemas.microsoft.com/office/drawing/2014/main" id="{75040C3E-E947-41DA-95B8-252C65B29CCD}"/>
              </a:ext>
            </a:extLst>
          </p:cNvPr>
          <p:cNvCxnSpPr>
            <a:cxnSpLocks/>
            <a:stCxn id="7" idx="3"/>
            <a:endCxn id="6" idx="1"/>
          </p:cNvCxnSpPr>
          <p:nvPr/>
        </p:nvCxnSpPr>
        <p:spPr bwMode="auto">
          <a:xfrm>
            <a:off x="7421607" y="5711159"/>
            <a:ext cx="252621" cy="0"/>
          </a:xfrm>
          <a:prstGeom prst="straightConnector1">
            <a:avLst/>
          </a:prstGeom>
          <a:ln w="38100">
            <a:solidFill>
              <a:srgbClr val="C000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91">
            <a:extLst>
              <a:ext uri="{FF2B5EF4-FFF2-40B4-BE49-F238E27FC236}">
                <a16:creationId xmlns:a16="http://schemas.microsoft.com/office/drawing/2014/main" id="{9222E922-26B3-4B99-85B9-7E731004B422}"/>
              </a:ext>
            </a:extLst>
          </p:cNvPr>
          <p:cNvCxnSpPr>
            <a:cxnSpLocks/>
            <a:stCxn id="11" idx="3"/>
            <a:endCxn id="15" idx="3"/>
          </p:cNvCxnSpPr>
          <p:nvPr/>
        </p:nvCxnSpPr>
        <p:spPr bwMode="auto">
          <a:xfrm flipH="1" flipV="1">
            <a:off x="10107250" y="4879619"/>
            <a:ext cx="1700839" cy="831540"/>
          </a:xfrm>
          <a:prstGeom prst="bentConnector3">
            <a:avLst>
              <a:gd name="adj1" fmla="val -13440"/>
            </a:avLst>
          </a:prstGeom>
          <a:ln w="38100">
            <a:solidFill>
              <a:srgbClr val="C000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91">
            <a:extLst>
              <a:ext uri="{FF2B5EF4-FFF2-40B4-BE49-F238E27FC236}">
                <a16:creationId xmlns:a16="http://schemas.microsoft.com/office/drawing/2014/main" id="{04AFCDB6-6C0A-465E-BECA-5EDAB9E250B9}"/>
              </a:ext>
            </a:extLst>
          </p:cNvPr>
          <p:cNvCxnSpPr>
            <a:cxnSpLocks/>
            <a:stCxn id="15" idx="1"/>
            <a:endCxn id="7" idx="1"/>
          </p:cNvCxnSpPr>
          <p:nvPr/>
        </p:nvCxnSpPr>
        <p:spPr bwMode="auto">
          <a:xfrm rot="10800000" flipV="1">
            <a:off x="5646478" y="4879619"/>
            <a:ext cx="1994999" cy="831540"/>
          </a:xfrm>
          <a:prstGeom prst="bentConnector3">
            <a:avLst>
              <a:gd name="adj1" fmla="val 111459"/>
            </a:avLst>
          </a:prstGeom>
          <a:ln w="38100">
            <a:solidFill>
              <a:srgbClr val="C00000"/>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15" name="Rounded Rectangle 79">
            <a:extLst>
              <a:ext uri="{FF2B5EF4-FFF2-40B4-BE49-F238E27FC236}">
                <a16:creationId xmlns:a16="http://schemas.microsoft.com/office/drawing/2014/main" id="{760654F6-A19F-4182-A4AB-E3F8689F5636}"/>
              </a:ext>
            </a:extLst>
          </p:cNvPr>
          <p:cNvSpPr/>
          <p:nvPr/>
        </p:nvSpPr>
        <p:spPr bwMode="auto">
          <a:xfrm>
            <a:off x="7641475" y="4493464"/>
            <a:ext cx="2465775" cy="772309"/>
          </a:xfrm>
          <a:prstGeom prst="roundRect">
            <a:avLst/>
          </a:prstGeom>
          <a:solidFill>
            <a:sysClr val="windowText" lastClr="000000"/>
          </a:solidFill>
          <a:ln w="25400" cap="flat" cmpd="sng" algn="ctr">
            <a:solidFill>
              <a:sysClr val="windowText" lastClr="000000">
                <a:shade val="50000"/>
              </a:sysClr>
            </a:solidFill>
            <a:prstDash val="soli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white"/>
                </a:solidFill>
                <a:effectLst/>
                <a:uLnTx/>
                <a:uFillTx/>
                <a:latin typeface="Arial" charset="0"/>
                <a:ea typeface="+mn-ea"/>
                <a:cs typeface="+mn-cs"/>
              </a:rPr>
              <a:t>Stream Buffer</a:t>
            </a:r>
          </a:p>
        </p:txBody>
      </p:sp>
      <p:sp>
        <p:nvSpPr>
          <p:cNvPr id="34" name="Rectangle 33">
            <a:extLst>
              <a:ext uri="{FF2B5EF4-FFF2-40B4-BE49-F238E27FC236}">
                <a16:creationId xmlns:a16="http://schemas.microsoft.com/office/drawing/2014/main" id="{F27232D4-DF18-452F-B856-D38796C4603C}"/>
              </a:ext>
            </a:extLst>
          </p:cNvPr>
          <p:cNvSpPr/>
          <p:nvPr/>
        </p:nvSpPr>
        <p:spPr>
          <a:xfrm>
            <a:off x="6950039" y="1009568"/>
            <a:ext cx="3111732" cy="2723107"/>
          </a:xfrm>
          <a:prstGeom prst="rect">
            <a:avLst/>
          </a:prstGeom>
          <a:solidFill>
            <a:srgbClr val="FFFFFF"/>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33" b="0" i="0" u="none" strike="noStrike" kern="0" cap="none" spc="0" normalizeH="0" baseline="0" noProof="0">
              <a:ln>
                <a:noFill/>
              </a:ln>
              <a:solidFill>
                <a:prstClr val="white"/>
              </a:solidFill>
              <a:effectLst/>
              <a:uLnTx/>
              <a:uFillTx/>
              <a:latin typeface="Intel Clear"/>
              <a:ea typeface="+mn-ea"/>
              <a:cs typeface="Arial"/>
            </a:endParaRPr>
          </a:p>
        </p:txBody>
      </p:sp>
      <p:sp>
        <p:nvSpPr>
          <p:cNvPr id="35" name="Rectangle: Rounded Corners 83">
            <a:extLst>
              <a:ext uri="{FF2B5EF4-FFF2-40B4-BE49-F238E27FC236}">
                <a16:creationId xmlns:a16="http://schemas.microsoft.com/office/drawing/2014/main" id="{A8C0294D-D0BE-4937-A719-1D429F68DBF6}"/>
              </a:ext>
            </a:extLst>
          </p:cNvPr>
          <p:cNvSpPr/>
          <p:nvPr/>
        </p:nvSpPr>
        <p:spPr>
          <a:xfrm>
            <a:off x="6999519" y="1079197"/>
            <a:ext cx="3002047" cy="2679089"/>
          </a:xfrm>
          <a:prstGeom prst="rect">
            <a:avLst/>
          </a:prstGeom>
          <a:solidFill>
            <a:sysClr val="window" lastClr="FFFFFF">
              <a:lumMod val="85000"/>
            </a:sysClr>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33" b="0" i="0" u="none" strike="noStrike" kern="0" cap="none" spc="0" normalizeH="0" baseline="0" noProof="0">
              <a:ln>
                <a:noFill/>
              </a:ln>
              <a:solidFill>
                <a:prstClr val="white"/>
              </a:solidFill>
              <a:effectLst/>
              <a:uLnTx/>
              <a:uFillTx/>
              <a:latin typeface="Intel Clear"/>
              <a:ea typeface="+mn-ea"/>
              <a:cs typeface="Arial"/>
            </a:endParaRPr>
          </a:p>
        </p:txBody>
      </p:sp>
      <p:sp>
        <p:nvSpPr>
          <p:cNvPr id="36" name="Rectangle: Rounded Corners 84">
            <a:extLst>
              <a:ext uri="{FF2B5EF4-FFF2-40B4-BE49-F238E27FC236}">
                <a16:creationId xmlns:a16="http://schemas.microsoft.com/office/drawing/2014/main" id="{D0702B57-10EC-4F07-8422-FB1221FC820D}"/>
              </a:ext>
            </a:extLst>
          </p:cNvPr>
          <p:cNvSpPr/>
          <p:nvPr/>
        </p:nvSpPr>
        <p:spPr>
          <a:xfrm>
            <a:off x="10136546" y="1079195"/>
            <a:ext cx="627655" cy="1603120"/>
          </a:xfrm>
          <a:prstGeom prst="rect">
            <a:avLst/>
          </a:prstGeom>
          <a:solidFill>
            <a:sysClr val="window" lastClr="FFFFFF">
              <a:lumMod val="85000"/>
            </a:sysClr>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33" b="0" i="0" u="none" strike="noStrike" kern="0" cap="none" spc="0" normalizeH="0" baseline="0" noProof="0">
              <a:ln>
                <a:noFill/>
              </a:ln>
              <a:solidFill>
                <a:prstClr val="white"/>
              </a:solidFill>
              <a:effectLst/>
              <a:uLnTx/>
              <a:uFillTx/>
              <a:latin typeface="Intel Clear"/>
              <a:ea typeface="+mn-ea"/>
              <a:cs typeface="Arial"/>
            </a:endParaRPr>
          </a:p>
        </p:txBody>
      </p:sp>
      <p:sp>
        <p:nvSpPr>
          <p:cNvPr id="37" name="Rectangle 36">
            <a:extLst>
              <a:ext uri="{FF2B5EF4-FFF2-40B4-BE49-F238E27FC236}">
                <a16:creationId xmlns:a16="http://schemas.microsoft.com/office/drawing/2014/main" id="{6E5D8723-7850-41DA-BF34-99F06329155B}"/>
              </a:ext>
            </a:extLst>
          </p:cNvPr>
          <p:cNvSpPr/>
          <p:nvPr/>
        </p:nvSpPr>
        <p:spPr>
          <a:xfrm>
            <a:off x="7043599" y="1738355"/>
            <a:ext cx="1011341" cy="893612"/>
          </a:xfrm>
          <a:prstGeom prst="rect">
            <a:avLst/>
          </a:prstGeom>
          <a:solidFill>
            <a:schemeClr val="accent2"/>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Intel Clear"/>
                <a:ea typeface="+mn-ea"/>
                <a:cs typeface="Arial"/>
              </a:rPr>
              <a:t>Conv</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Intel Clear"/>
                <a:ea typeface="+mn-ea"/>
                <a:cs typeface="Arial"/>
              </a:rPr>
              <a:t>PE Array</a:t>
            </a:r>
          </a:p>
        </p:txBody>
      </p:sp>
      <p:sp>
        <p:nvSpPr>
          <p:cNvPr id="38" name="Rectangle 37">
            <a:extLst>
              <a:ext uri="{FF2B5EF4-FFF2-40B4-BE49-F238E27FC236}">
                <a16:creationId xmlns:a16="http://schemas.microsoft.com/office/drawing/2014/main" id="{4FEAB6A0-9A67-4BBE-A0E2-7AB5AA03AABD}"/>
              </a:ext>
            </a:extLst>
          </p:cNvPr>
          <p:cNvSpPr/>
          <p:nvPr/>
        </p:nvSpPr>
        <p:spPr>
          <a:xfrm>
            <a:off x="7043599" y="2732160"/>
            <a:ext cx="1990468" cy="241131"/>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prstClr val="white"/>
                </a:solidFill>
                <a:effectLst/>
                <a:uLnTx/>
                <a:uFillTx/>
                <a:latin typeface="Intel Clear"/>
                <a:ea typeface="+mn-ea"/>
                <a:cs typeface="Arial"/>
              </a:rPr>
              <a:t>Crossbar</a:t>
            </a:r>
          </a:p>
        </p:txBody>
      </p:sp>
      <p:sp>
        <p:nvSpPr>
          <p:cNvPr id="39" name="Rectangle 38">
            <a:extLst>
              <a:ext uri="{FF2B5EF4-FFF2-40B4-BE49-F238E27FC236}">
                <a16:creationId xmlns:a16="http://schemas.microsoft.com/office/drawing/2014/main" id="{DF6D4ECC-F673-49BB-B231-BA4D104EE910}"/>
              </a:ext>
            </a:extLst>
          </p:cNvPr>
          <p:cNvSpPr/>
          <p:nvPr/>
        </p:nvSpPr>
        <p:spPr>
          <a:xfrm>
            <a:off x="7072620" y="3175539"/>
            <a:ext cx="640667" cy="457200"/>
          </a:xfrm>
          <a:prstGeom prst="rect">
            <a:avLst/>
          </a:prstGeom>
          <a:solidFill>
            <a:schemeClr val="accent3">
              <a:lumMod val="75000"/>
            </a:schemeClr>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Intel Clear"/>
                <a:ea typeface="+mn-ea"/>
                <a:cs typeface="Arial"/>
              </a:rPr>
              <a:t>ReLU</a:t>
            </a:r>
            <a:endParaRPr kumimoji="0" lang="en-US" sz="1400" b="0" i="0" u="none" strike="noStrike" kern="0" cap="none" spc="0" normalizeH="0" baseline="0" noProof="0" dirty="0">
              <a:ln>
                <a:noFill/>
              </a:ln>
              <a:solidFill>
                <a:prstClr val="white"/>
              </a:solidFill>
              <a:effectLst/>
              <a:uLnTx/>
              <a:uFillTx/>
              <a:latin typeface="Intel Clear"/>
              <a:ea typeface="+mn-ea"/>
              <a:cs typeface="Arial"/>
            </a:endParaRPr>
          </a:p>
        </p:txBody>
      </p:sp>
      <p:sp>
        <p:nvSpPr>
          <p:cNvPr id="42" name="Rectangle 41">
            <a:extLst>
              <a:ext uri="{FF2B5EF4-FFF2-40B4-BE49-F238E27FC236}">
                <a16:creationId xmlns:a16="http://schemas.microsoft.com/office/drawing/2014/main" id="{7DEA4937-6439-4382-8016-EBF3101D8A95}"/>
              </a:ext>
            </a:extLst>
          </p:cNvPr>
          <p:cNvSpPr/>
          <p:nvPr/>
        </p:nvSpPr>
        <p:spPr>
          <a:xfrm>
            <a:off x="8387958" y="3175539"/>
            <a:ext cx="646109" cy="457200"/>
          </a:xfrm>
          <a:prstGeom prst="rect">
            <a:avLst/>
          </a:prstGeom>
          <a:solidFill>
            <a:schemeClr val="bg1">
              <a:lumMod val="50000"/>
            </a:schemeClr>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Arial"/>
              </a:rPr>
              <a:t>Max</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Arial"/>
              </a:rPr>
              <a:t>Pool</a:t>
            </a:r>
          </a:p>
        </p:txBody>
      </p:sp>
      <p:sp>
        <p:nvSpPr>
          <p:cNvPr id="43" name="Rectangle 42">
            <a:extLst>
              <a:ext uri="{FF2B5EF4-FFF2-40B4-BE49-F238E27FC236}">
                <a16:creationId xmlns:a16="http://schemas.microsoft.com/office/drawing/2014/main" id="{D5E58ED8-F563-4E59-BF2B-6FDDD870DE40}"/>
              </a:ext>
            </a:extLst>
          </p:cNvPr>
          <p:cNvSpPr/>
          <p:nvPr/>
        </p:nvSpPr>
        <p:spPr>
          <a:xfrm>
            <a:off x="10187634" y="1127977"/>
            <a:ext cx="503863" cy="254291"/>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tel Clear"/>
                <a:ea typeface="+mn-ea"/>
                <a:cs typeface="Arial"/>
              </a:rPr>
              <a:t>DDR</a:t>
            </a:r>
          </a:p>
        </p:txBody>
      </p:sp>
      <p:sp>
        <p:nvSpPr>
          <p:cNvPr id="44" name="Rectangle 43">
            <a:extLst>
              <a:ext uri="{FF2B5EF4-FFF2-40B4-BE49-F238E27FC236}">
                <a16:creationId xmlns:a16="http://schemas.microsoft.com/office/drawing/2014/main" id="{1265E67F-3754-49EC-B24E-3BAA01B16AE7}"/>
              </a:ext>
            </a:extLst>
          </p:cNvPr>
          <p:cNvSpPr/>
          <p:nvPr/>
        </p:nvSpPr>
        <p:spPr>
          <a:xfrm>
            <a:off x="9127613" y="1078716"/>
            <a:ext cx="838459" cy="1619043"/>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prstClr val="white"/>
                </a:solidFill>
                <a:effectLst/>
                <a:uLnTx/>
                <a:uFillTx/>
                <a:latin typeface="Intel Clear"/>
                <a:ea typeface="+mn-ea"/>
                <a:cs typeface="Arial"/>
              </a:rPr>
              <a:t>Memory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prstClr val="white"/>
                </a:solidFill>
                <a:effectLst/>
                <a:uLnTx/>
                <a:uFillTx/>
                <a:latin typeface="Intel Clear"/>
                <a:ea typeface="+mn-ea"/>
                <a:cs typeface="Arial"/>
              </a:rPr>
              <a:t>Reader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prstClr val="white"/>
                </a:solidFill>
                <a:effectLst/>
                <a:uLnTx/>
                <a:uFillTx/>
                <a:latin typeface="Intel Clear"/>
                <a:ea typeface="+mn-ea"/>
                <a:cs typeface="Arial"/>
              </a:rPr>
              <a:t>/Writer</a:t>
            </a:r>
          </a:p>
        </p:txBody>
      </p:sp>
      <p:sp>
        <p:nvSpPr>
          <p:cNvPr id="45" name="Rectangle 44">
            <a:extLst>
              <a:ext uri="{FF2B5EF4-FFF2-40B4-BE49-F238E27FC236}">
                <a16:creationId xmlns:a16="http://schemas.microsoft.com/office/drawing/2014/main" id="{A2F07A15-6C7E-4804-BD97-3DCF120E39C4}"/>
              </a:ext>
            </a:extLst>
          </p:cNvPr>
          <p:cNvSpPr/>
          <p:nvPr/>
        </p:nvSpPr>
        <p:spPr>
          <a:xfrm>
            <a:off x="7043598" y="1131255"/>
            <a:ext cx="1827775" cy="450191"/>
          </a:xfrm>
          <a:prstGeom prst="rect">
            <a:avLst/>
          </a:prstGeom>
          <a:solidFill>
            <a:schemeClr val="tx1"/>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Arial"/>
              </a:rPr>
              <a:t>Feature Map Cache</a:t>
            </a:r>
          </a:p>
        </p:txBody>
      </p:sp>
      <p:sp>
        <p:nvSpPr>
          <p:cNvPr id="46" name="Rectangle 45">
            <a:extLst>
              <a:ext uri="{FF2B5EF4-FFF2-40B4-BE49-F238E27FC236}">
                <a16:creationId xmlns:a16="http://schemas.microsoft.com/office/drawing/2014/main" id="{271CEAC1-A204-4944-8C7D-0C21DE3E2C41}"/>
              </a:ext>
            </a:extLst>
          </p:cNvPr>
          <p:cNvSpPr/>
          <p:nvPr/>
        </p:nvSpPr>
        <p:spPr>
          <a:xfrm>
            <a:off x="10187634" y="1550792"/>
            <a:ext cx="503863" cy="254291"/>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tel Clear"/>
                <a:ea typeface="+mn-ea"/>
                <a:cs typeface="Arial"/>
              </a:rPr>
              <a:t>DDR</a:t>
            </a:r>
          </a:p>
        </p:txBody>
      </p:sp>
      <p:sp>
        <p:nvSpPr>
          <p:cNvPr id="47" name="Rectangle 46">
            <a:extLst>
              <a:ext uri="{FF2B5EF4-FFF2-40B4-BE49-F238E27FC236}">
                <a16:creationId xmlns:a16="http://schemas.microsoft.com/office/drawing/2014/main" id="{5139BE6D-AADF-4DEB-9408-1D4098A7BE71}"/>
              </a:ext>
            </a:extLst>
          </p:cNvPr>
          <p:cNvSpPr/>
          <p:nvPr/>
        </p:nvSpPr>
        <p:spPr>
          <a:xfrm>
            <a:off x="10187634" y="1944581"/>
            <a:ext cx="503863" cy="254291"/>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tel Clear"/>
                <a:ea typeface="+mn-ea"/>
                <a:cs typeface="Arial"/>
              </a:rPr>
              <a:t>DDR</a:t>
            </a:r>
          </a:p>
        </p:txBody>
      </p:sp>
      <p:sp>
        <p:nvSpPr>
          <p:cNvPr id="48" name="Rectangle 47">
            <a:extLst>
              <a:ext uri="{FF2B5EF4-FFF2-40B4-BE49-F238E27FC236}">
                <a16:creationId xmlns:a16="http://schemas.microsoft.com/office/drawing/2014/main" id="{7B7E7AC5-5CE7-4235-8ABB-C8D58358ED71}"/>
              </a:ext>
            </a:extLst>
          </p:cNvPr>
          <p:cNvSpPr/>
          <p:nvPr/>
        </p:nvSpPr>
        <p:spPr>
          <a:xfrm>
            <a:off x="10187634" y="2346612"/>
            <a:ext cx="503863" cy="254291"/>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tel Clear"/>
                <a:ea typeface="+mn-ea"/>
                <a:cs typeface="Arial"/>
              </a:rPr>
              <a:t>DDR</a:t>
            </a:r>
          </a:p>
        </p:txBody>
      </p:sp>
      <p:sp>
        <p:nvSpPr>
          <p:cNvPr id="49" name="Rectangle 48">
            <a:extLst>
              <a:ext uri="{FF2B5EF4-FFF2-40B4-BE49-F238E27FC236}">
                <a16:creationId xmlns:a16="http://schemas.microsoft.com/office/drawing/2014/main" id="{FAD197A8-3D93-4D69-B4F9-3A93C0792997}"/>
              </a:ext>
            </a:extLst>
          </p:cNvPr>
          <p:cNvSpPr/>
          <p:nvPr/>
        </p:nvSpPr>
        <p:spPr>
          <a:xfrm>
            <a:off x="9152261" y="2848135"/>
            <a:ext cx="818104" cy="802188"/>
          </a:xfrm>
          <a:prstGeom prst="rect">
            <a:avLst/>
          </a:prstGeom>
          <a:solidFill>
            <a:schemeClr val="accent1"/>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prstClr val="white"/>
                </a:solidFill>
                <a:effectLst/>
                <a:uLnTx/>
                <a:uFillTx/>
                <a:latin typeface="Intel Clear"/>
                <a:ea typeface="+mn-ea"/>
                <a:cs typeface="Arial"/>
              </a:rPr>
              <a:t>Config</a:t>
            </a:r>
            <a:br>
              <a:rPr kumimoji="0" lang="en-US" sz="1067" b="0" i="0" u="none" strike="noStrike" kern="0" cap="none" spc="0" normalizeH="0" baseline="0" noProof="0" dirty="0">
                <a:ln>
                  <a:noFill/>
                </a:ln>
                <a:solidFill>
                  <a:srgbClr val="FF00FF"/>
                </a:solidFill>
                <a:effectLst/>
                <a:uLnTx/>
                <a:uFillTx/>
                <a:latin typeface="Intel Clear"/>
                <a:ea typeface="+mn-ea"/>
                <a:cs typeface="Arial"/>
              </a:rPr>
            </a:br>
            <a:r>
              <a:rPr kumimoji="0" lang="en-US" sz="1067" b="0" i="0" u="none" strike="noStrike" kern="0" cap="none" spc="0" normalizeH="0" baseline="0" noProof="0" dirty="0">
                <a:ln>
                  <a:noFill/>
                </a:ln>
                <a:solidFill>
                  <a:prstClr val="white"/>
                </a:solidFill>
                <a:effectLst/>
                <a:uLnTx/>
                <a:uFillTx/>
                <a:latin typeface="Intel Clear"/>
                <a:ea typeface="+mn-ea"/>
                <a:cs typeface="Arial"/>
              </a:rPr>
              <a:t>Engine</a:t>
            </a:r>
          </a:p>
        </p:txBody>
      </p:sp>
      <p:cxnSp>
        <p:nvCxnSpPr>
          <p:cNvPr id="50" name="Straight Arrow Connector 49">
            <a:extLst>
              <a:ext uri="{FF2B5EF4-FFF2-40B4-BE49-F238E27FC236}">
                <a16:creationId xmlns:a16="http://schemas.microsoft.com/office/drawing/2014/main" id="{C48CF5BD-E952-4AB6-BB45-867E7F73B7DE}"/>
              </a:ext>
            </a:extLst>
          </p:cNvPr>
          <p:cNvCxnSpPr>
            <a:cxnSpLocks/>
          </p:cNvCxnSpPr>
          <p:nvPr/>
        </p:nvCxnSpPr>
        <p:spPr>
          <a:xfrm flipH="1" flipV="1">
            <a:off x="8871373" y="1356349"/>
            <a:ext cx="258833" cy="1"/>
          </a:xfrm>
          <a:prstGeom prst="straightConnector1">
            <a:avLst/>
          </a:prstGeom>
          <a:noFill/>
          <a:ln w="25400" cap="flat" cmpd="sng" algn="ctr">
            <a:solidFill>
              <a:srgbClr val="0071C5"/>
            </a:solidFill>
            <a:prstDash val="solid"/>
            <a:headEnd type="none" w="med" len="med"/>
            <a:tailEnd type="none" w="med" len="med"/>
          </a:ln>
          <a:effectLst/>
        </p:spPr>
      </p:cxnSp>
      <p:sp>
        <p:nvSpPr>
          <p:cNvPr id="52" name="Arrow: Up-Down 51">
            <a:extLst>
              <a:ext uri="{FF2B5EF4-FFF2-40B4-BE49-F238E27FC236}">
                <a16:creationId xmlns:a16="http://schemas.microsoft.com/office/drawing/2014/main" id="{ADD8CAD1-70B5-4429-8730-02B24F76D721}"/>
              </a:ext>
            </a:extLst>
          </p:cNvPr>
          <p:cNvSpPr/>
          <p:nvPr/>
        </p:nvSpPr>
        <p:spPr>
          <a:xfrm>
            <a:off x="8327554" y="1589491"/>
            <a:ext cx="197119" cy="1141607"/>
          </a:xfrm>
          <a:prstGeom prst="upDownArrow">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33" b="0" i="0" u="none" strike="noStrike" kern="0" cap="none" spc="0" normalizeH="0" baseline="0" noProof="0">
              <a:ln>
                <a:noFill/>
              </a:ln>
              <a:solidFill>
                <a:prstClr val="white"/>
              </a:solidFill>
              <a:effectLst/>
              <a:uLnTx/>
              <a:uFillTx/>
              <a:latin typeface="Intel Clear"/>
              <a:ea typeface="+mn-ea"/>
              <a:cs typeface="Arial"/>
            </a:endParaRPr>
          </a:p>
        </p:txBody>
      </p:sp>
      <p:sp>
        <p:nvSpPr>
          <p:cNvPr id="53" name="Arrow: Left 52">
            <a:extLst>
              <a:ext uri="{FF2B5EF4-FFF2-40B4-BE49-F238E27FC236}">
                <a16:creationId xmlns:a16="http://schemas.microsoft.com/office/drawing/2014/main" id="{963371DB-6B2B-4F9A-B6FA-81BE8C78A395}"/>
              </a:ext>
            </a:extLst>
          </p:cNvPr>
          <p:cNvSpPr/>
          <p:nvPr/>
        </p:nvSpPr>
        <p:spPr>
          <a:xfrm>
            <a:off x="8056503" y="2065768"/>
            <a:ext cx="333280" cy="204787"/>
          </a:xfrm>
          <a:prstGeom prst="leftArrow">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33" b="0" i="0" u="none" strike="noStrike" kern="0" cap="none" spc="0" normalizeH="0" baseline="0" noProof="0">
              <a:ln>
                <a:noFill/>
              </a:ln>
              <a:solidFill>
                <a:prstClr val="white"/>
              </a:solidFill>
              <a:effectLst/>
              <a:uLnTx/>
              <a:uFillTx/>
              <a:latin typeface="Intel Clear"/>
              <a:ea typeface="+mn-ea"/>
              <a:cs typeface="Arial"/>
            </a:endParaRPr>
          </a:p>
        </p:txBody>
      </p:sp>
      <p:cxnSp>
        <p:nvCxnSpPr>
          <p:cNvPr id="54" name="Straight Arrow Connector 53">
            <a:extLst>
              <a:ext uri="{FF2B5EF4-FFF2-40B4-BE49-F238E27FC236}">
                <a16:creationId xmlns:a16="http://schemas.microsoft.com/office/drawing/2014/main" id="{340D2B73-1298-4A28-B718-8D9E3CFBBF52}"/>
              </a:ext>
            </a:extLst>
          </p:cNvPr>
          <p:cNvCxnSpPr>
            <a:cxnSpLocks/>
          </p:cNvCxnSpPr>
          <p:nvPr/>
        </p:nvCxnSpPr>
        <p:spPr>
          <a:xfrm flipV="1">
            <a:off x="8711011" y="2966909"/>
            <a:ext cx="0" cy="211871"/>
          </a:xfrm>
          <a:prstGeom prst="straightConnector1">
            <a:avLst/>
          </a:prstGeom>
          <a:noFill/>
          <a:ln w="25400" cap="flat" cmpd="sng" algn="ctr">
            <a:solidFill>
              <a:srgbClr val="0071C5"/>
            </a:solidFill>
            <a:prstDash val="solid"/>
            <a:headEnd type="none" w="med" len="med"/>
            <a:tailEnd type="none" w="med" len="med"/>
          </a:ln>
          <a:effectLst/>
        </p:spPr>
      </p:cxnSp>
      <p:cxnSp>
        <p:nvCxnSpPr>
          <p:cNvPr id="55" name="Straight Arrow Connector 54">
            <a:extLst>
              <a:ext uri="{FF2B5EF4-FFF2-40B4-BE49-F238E27FC236}">
                <a16:creationId xmlns:a16="http://schemas.microsoft.com/office/drawing/2014/main" id="{6C788E06-A601-48B9-85A4-B8340C8629C6}"/>
              </a:ext>
            </a:extLst>
          </p:cNvPr>
          <p:cNvCxnSpPr>
            <a:cxnSpLocks/>
          </p:cNvCxnSpPr>
          <p:nvPr/>
        </p:nvCxnSpPr>
        <p:spPr>
          <a:xfrm flipV="1">
            <a:off x="8053111" y="2977159"/>
            <a:ext cx="0" cy="211871"/>
          </a:xfrm>
          <a:prstGeom prst="straightConnector1">
            <a:avLst/>
          </a:prstGeom>
          <a:noFill/>
          <a:ln w="25400" cap="flat" cmpd="sng" algn="ctr">
            <a:solidFill>
              <a:srgbClr val="0071C5"/>
            </a:solidFill>
            <a:prstDash val="solid"/>
            <a:headEnd type="none" w="med" len="med"/>
            <a:tailEnd type="none" w="med" len="med"/>
          </a:ln>
          <a:effectLst/>
        </p:spPr>
      </p:cxnSp>
      <p:cxnSp>
        <p:nvCxnSpPr>
          <p:cNvPr id="56" name="Straight Arrow Connector 55">
            <a:extLst>
              <a:ext uri="{FF2B5EF4-FFF2-40B4-BE49-F238E27FC236}">
                <a16:creationId xmlns:a16="http://schemas.microsoft.com/office/drawing/2014/main" id="{C3110376-54F3-4966-9F1E-F558F51496F2}"/>
              </a:ext>
            </a:extLst>
          </p:cNvPr>
          <p:cNvCxnSpPr>
            <a:cxnSpLocks/>
          </p:cNvCxnSpPr>
          <p:nvPr/>
        </p:nvCxnSpPr>
        <p:spPr>
          <a:xfrm flipV="1">
            <a:off x="7405639" y="2966909"/>
            <a:ext cx="0" cy="211871"/>
          </a:xfrm>
          <a:prstGeom prst="straightConnector1">
            <a:avLst/>
          </a:prstGeom>
          <a:noFill/>
          <a:ln w="25400" cap="flat" cmpd="sng" algn="ctr">
            <a:solidFill>
              <a:srgbClr val="0071C5"/>
            </a:solidFill>
            <a:prstDash val="solid"/>
            <a:headEnd type="none" w="med" len="med"/>
            <a:tailEnd type="none" w="med" len="med"/>
          </a:ln>
          <a:effectLst/>
        </p:spPr>
      </p:cxnSp>
      <p:cxnSp>
        <p:nvCxnSpPr>
          <p:cNvPr id="57" name="Straight Arrow Connector 56">
            <a:extLst>
              <a:ext uri="{FF2B5EF4-FFF2-40B4-BE49-F238E27FC236}">
                <a16:creationId xmlns:a16="http://schemas.microsoft.com/office/drawing/2014/main" id="{2448B96D-B14A-4670-9E10-51E45E191812}"/>
              </a:ext>
            </a:extLst>
          </p:cNvPr>
          <p:cNvCxnSpPr>
            <a:cxnSpLocks/>
          </p:cNvCxnSpPr>
          <p:nvPr/>
        </p:nvCxnSpPr>
        <p:spPr>
          <a:xfrm flipH="1">
            <a:off x="9955612" y="1356348"/>
            <a:ext cx="180937" cy="0"/>
          </a:xfrm>
          <a:prstGeom prst="straightConnector1">
            <a:avLst/>
          </a:prstGeom>
          <a:noFill/>
          <a:ln w="25400" cap="flat" cmpd="sng" algn="ctr">
            <a:solidFill>
              <a:srgbClr val="0071C5"/>
            </a:solidFill>
            <a:prstDash val="solid"/>
            <a:headEnd type="none" w="med" len="med"/>
            <a:tailEnd type="none" w="med" len="med"/>
          </a:ln>
          <a:effectLst/>
        </p:spPr>
      </p:cxnSp>
      <p:sp>
        <p:nvSpPr>
          <p:cNvPr id="58" name="Rectangle 57">
            <a:extLst>
              <a:ext uri="{FF2B5EF4-FFF2-40B4-BE49-F238E27FC236}">
                <a16:creationId xmlns:a16="http://schemas.microsoft.com/office/drawing/2014/main" id="{699B2068-0CFC-4CA4-AD2B-82823C7D5410}"/>
              </a:ext>
            </a:extLst>
          </p:cNvPr>
          <p:cNvSpPr/>
          <p:nvPr/>
        </p:nvSpPr>
        <p:spPr>
          <a:xfrm>
            <a:off x="7731069" y="3175539"/>
            <a:ext cx="639104" cy="457200"/>
          </a:xfrm>
          <a:prstGeom prst="rect">
            <a:avLst/>
          </a:prstGeom>
          <a:solidFill>
            <a:schemeClr val="accent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ntel Clear"/>
                <a:ea typeface="+mn-ea"/>
                <a:cs typeface="Arial"/>
              </a:rPr>
              <a:t>Norm</a:t>
            </a:r>
          </a:p>
        </p:txBody>
      </p:sp>
      <p:sp>
        <p:nvSpPr>
          <p:cNvPr id="61" name="Arrow: Down 60">
            <a:extLst>
              <a:ext uri="{FF2B5EF4-FFF2-40B4-BE49-F238E27FC236}">
                <a16:creationId xmlns:a16="http://schemas.microsoft.com/office/drawing/2014/main" id="{1D181D50-2340-4949-B219-E11124AAEB1F}"/>
              </a:ext>
            </a:extLst>
          </p:cNvPr>
          <p:cNvSpPr/>
          <p:nvPr/>
        </p:nvSpPr>
        <p:spPr>
          <a:xfrm>
            <a:off x="6976671" y="3805874"/>
            <a:ext cx="3164032" cy="548223"/>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ntel Clear"/>
                <a:ea typeface="+mn-ea"/>
                <a:cs typeface="+mn-cs"/>
              </a:rPr>
              <a:t>Execute</a:t>
            </a:r>
          </a:p>
        </p:txBody>
      </p:sp>
    </p:spTree>
    <p:custDataLst>
      <p:tags r:id="rId1"/>
    </p:custDataLst>
    <p:extLst>
      <p:ext uri="{BB962C8B-B14F-4D97-AF65-F5344CB8AC3E}">
        <p14:creationId xmlns:p14="http://schemas.microsoft.com/office/powerpoint/2010/main" val="22927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82BFE2-0365-4B0F-BD0C-A6D1A368B5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1067" b="0" i="0" u="none" strike="noStrike" kern="1200" cap="none" spc="0" normalizeH="0" baseline="0" noProof="0" smtClean="0">
                <a:ln>
                  <a:noFill/>
                </a:ln>
                <a:solidFill>
                  <a:srgbClr val="000000"/>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67" b="0" i="0" u="none" strike="noStrike" kern="1200" cap="none" spc="0" normalizeH="0" baseline="0" noProof="0" dirty="0">
              <a:ln>
                <a:noFill/>
              </a:ln>
              <a:solidFill>
                <a:srgbClr val="000000"/>
              </a:solidFill>
              <a:effectLst/>
              <a:uLnTx/>
              <a:uFillTx/>
              <a:latin typeface="Intel Clear"/>
              <a:ea typeface="+mn-ea"/>
              <a:cs typeface="Intel Clear"/>
            </a:endParaRPr>
          </a:p>
        </p:txBody>
      </p:sp>
      <p:sp>
        <p:nvSpPr>
          <p:cNvPr id="3" name="Title 2">
            <a:extLst>
              <a:ext uri="{FF2B5EF4-FFF2-40B4-BE49-F238E27FC236}">
                <a16:creationId xmlns:a16="http://schemas.microsoft.com/office/drawing/2014/main" id="{D71C09A9-C2CE-4B0B-BAFC-A0D8E7383516}"/>
              </a:ext>
            </a:extLst>
          </p:cNvPr>
          <p:cNvSpPr>
            <a:spLocks noGrp="1"/>
          </p:cNvSpPr>
          <p:nvPr>
            <p:ph type="title"/>
          </p:nvPr>
        </p:nvSpPr>
        <p:spPr/>
        <p:txBody>
          <a:bodyPr/>
          <a:lstStyle/>
          <a:p>
            <a:r>
              <a:rPr lang="en-US" dirty="0"/>
              <a:t>DLA Architecture Selection</a:t>
            </a:r>
          </a:p>
        </p:txBody>
      </p:sp>
      <p:sp>
        <p:nvSpPr>
          <p:cNvPr id="4" name="Content Placeholder 3">
            <a:extLst>
              <a:ext uri="{FF2B5EF4-FFF2-40B4-BE49-F238E27FC236}">
                <a16:creationId xmlns:a16="http://schemas.microsoft.com/office/drawing/2014/main" id="{40DAF6A4-06FF-483D-8575-497B78925332}"/>
              </a:ext>
            </a:extLst>
          </p:cNvPr>
          <p:cNvSpPr>
            <a:spLocks noGrp="1"/>
          </p:cNvSpPr>
          <p:nvPr>
            <p:ph sz="quarter" idx="13"/>
          </p:nvPr>
        </p:nvSpPr>
        <p:spPr>
          <a:xfrm>
            <a:off x="607485" y="1604435"/>
            <a:ext cx="6642691" cy="4567767"/>
          </a:xfrm>
        </p:spPr>
        <p:txBody>
          <a:bodyPr/>
          <a:lstStyle/>
          <a:p>
            <a:pPr lvl="1"/>
            <a:r>
              <a:rPr lang="en-US" sz="2133" dirty="0"/>
              <a:t>Intel® Distribution of </a:t>
            </a:r>
            <a:r>
              <a:rPr lang="en-US" sz="2133" dirty="0" err="1"/>
              <a:t>OpenVINO</a:t>
            </a:r>
            <a:r>
              <a:rPr lang="en-US" sz="2133" dirty="0"/>
              <a:t>™ toolkit ships with many FPGA images for various boards/data types/topologies</a:t>
            </a:r>
          </a:p>
          <a:p>
            <a:pPr lvl="2"/>
            <a:r>
              <a:rPr lang="en-US" sz="2133" dirty="0"/>
              <a:t>&lt;version&gt;_&lt;board&gt;_&lt;data type&gt;_&lt;Topologies/Feature&gt;.</a:t>
            </a:r>
            <a:r>
              <a:rPr lang="en-US" sz="2133" dirty="0" err="1"/>
              <a:t>aocx</a:t>
            </a:r>
            <a:endParaRPr lang="en-US" sz="2133" dirty="0"/>
          </a:p>
          <a:p>
            <a:pPr lvl="1"/>
            <a:r>
              <a:rPr lang="en-US" sz="2133" dirty="0"/>
              <a:t>Find ideal FPGA image that meets your needs</a:t>
            </a:r>
          </a:p>
          <a:p>
            <a:pPr lvl="1"/>
            <a:r>
              <a:rPr lang="en-US" sz="2133" dirty="0"/>
              <a:t>Check documentation for list of FPGA images and supported topologies</a:t>
            </a:r>
          </a:p>
          <a:p>
            <a:pPr lvl="2"/>
            <a:r>
              <a:rPr lang="en-US" sz="2133" dirty="0">
                <a:hlinkClick r:id="rId4"/>
              </a:rPr>
              <a:t>https://docs.openvinotoolkit.org/latest/_docs_IE_DG_supported_plugins_FPGA.html</a:t>
            </a:r>
            <a:endParaRPr lang="en-US" sz="2133" dirty="0"/>
          </a:p>
          <a:p>
            <a:pPr lvl="1"/>
            <a:r>
              <a:rPr lang="en-US" sz="2133" dirty="0"/>
              <a:t>Example: </a:t>
            </a:r>
            <a:r>
              <a:rPr lang="en-US" sz="2133" dirty="0" err="1"/>
              <a:t>ResNet</a:t>
            </a:r>
            <a:r>
              <a:rPr lang="en-US" sz="2133" dirty="0"/>
              <a:t>* focused image does not have Norm (better performance)</a:t>
            </a:r>
          </a:p>
        </p:txBody>
      </p:sp>
      <p:pic>
        <p:nvPicPr>
          <p:cNvPr id="6" name="Picture 5">
            <a:extLst>
              <a:ext uri="{FF2B5EF4-FFF2-40B4-BE49-F238E27FC236}">
                <a16:creationId xmlns:a16="http://schemas.microsoft.com/office/drawing/2014/main" id="{1BAC39A3-9C55-432C-AD94-401ECD4543BB}"/>
              </a:ext>
            </a:extLst>
          </p:cNvPr>
          <p:cNvPicPr>
            <a:picLocks noChangeAspect="1"/>
          </p:cNvPicPr>
          <p:nvPr/>
        </p:nvPicPr>
        <p:blipFill>
          <a:blip r:embed="rId5"/>
          <a:stretch>
            <a:fillRect/>
          </a:stretch>
        </p:blipFill>
        <p:spPr>
          <a:xfrm>
            <a:off x="7437119" y="1305204"/>
            <a:ext cx="4655271" cy="4631233"/>
          </a:xfrm>
          <a:prstGeom prst="rect">
            <a:avLst/>
          </a:prstGeom>
        </p:spPr>
      </p:pic>
    </p:spTree>
    <p:custDataLst>
      <p:tags r:id="rId1"/>
    </p:custDataLst>
    <p:extLst>
      <p:ext uri="{BB962C8B-B14F-4D97-AF65-F5344CB8AC3E}">
        <p14:creationId xmlns:p14="http://schemas.microsoft.com/office/powerpoint/2010/main" val="240060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56454" y="3112407"/>
            <a:ext cx="6812141" cy="59258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1067" b="0" i="0" u="none" strike="noStrike" kern="1200" cap="none" spc="0" normalizeH="0" baseline="0" noProof="0" smtClean="0">
                <a:ln>
                  <a:noFill/>
                </a:ln>
                <a:solidFill>
                  <a:prstClr val="white"/>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67"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3" name="Title 2"/>
          <p:cNvSpPr>
            <a:spLocks noGrp="1"/>
          </p:cNvSpPr>
          <p:nvPr>
            <p:ph type="title"/>
          </p:nvPr>
        </p:nvSpPr>
        <p:spPr/>
        <p:txBody>
          <a:bodyPr/>
          <a:lstStyle/>
          <a:p>
            <a:r>
              <a:rPr lang="en-US" dirty="0"/>
              <a:t>Load Selected </a:t>
            </a:r>
            <a:r>
              <a:rPr lang="en-US" dirty="0" err="1"/>
              <a:t>Bitsteam</a:t>
            </a:r>
            <a:r>
              <a:rPr lang="en-US" dirty="0"/>
              <a:t> Prior to Execution</a:t>
            </a:r>
          </a:p>
        </p:txBody>
      </p:sp>
      <p:sp>
        <p:nvSpPr>
          <p:cNvPr id="10" name="Content Placeholder 9">
            <a:extLst>
              <a:ext uri="{FF2B5EF4-FFF2-40B4-BE49-F238E27FC236}">
                <a16:creationId xmlns:a16="http://schemas.microsoft.com/office/drawing/2014/main" id="{1B20896E-45DE-4CA8-A3DF-6241B534F47F}"/>
              </a:ext>
            </a:extLst>
          </p:cNvPr>
          <p:cNvSpPr>
            <a:spLocks noGrp="1"/>
          </p:cNvSpPr>
          <p:nvPr>
            <p:ph sz="quarter" idx="13"/>
          </p:nvPr>
        </p:nvSpPr>
        <p:spPr>
          <a:xfrm>
            <a:off x="607484" y="1604434"/>
            <a:ext cx="10970683" cy="4567767"/>
          </a:xfrm>
        </p:spPr>
        <p:txBody>
          <a:bodyPr/>
          <a:lstStyle/>
          <a:p>
            <a:pPr lvl="1"/>
            <a:r>
              <a:rPr lang="en-US" dirty="0"/>
              <a:t>Program the FPGA with the selected FPGA bitstream</a:t>
            </a:r>
          </a:p>
        </p:txBody>
      </p:sp>
      <p:sp>
        <p:nvSpPr>
          <p:cNvPr id="5" name="Rectangle 4"/>
          <p:cNvSpPr/>
          <p:nvPr/>
        </p:nvSpPr>
        <p:spPr>
          <a:xfrm>
            <a:off x="928913" y="3182779"/>
            <a:ext cx="10327825" cy="461665"/>
          </a:xfrm>
          <a:prstGeom prst="rect">
            <a:avLst/>
          </a:prstGeom>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aocl</a:t>
            </a:r>
            <a:r>
              <a:rPr kumimoji="0" lang="en-US"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program acl0 2020_R4_PL11_FP11_MobileNetCaffe</a:t>
            </a:r>
            <a:r>
              <a:rPr kumimoji="0" lang="en-US" sz="2400" b="1" i="1"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.aocx</a:t>
            </a:r>
          </a:p>
        </p:txBody>
      </p:sp>
      <p:sp>
        <p:nvSpPr>
          <p:cNvPr id="7" name="TextBox 6"/>
          <p:cNvSpPr txBox="1"/>
          <p:nvPr/>
        </p:nvSpPr>
        <p:spPr>
          <a:xfrm>
            <a:off x="7269032" y="2479973"/>
            <a:ext cx="1123706" cy="225767"/>
          </a:xfrm>
          <a:prstGeom prst="rect">
            <a:avLst/>
          </a:prstGeom>
          <a:noFill/>
        </p:spPr>
        <p:txBody>
          <a:bodyPr vert="horz" wrap="none" lIns="0" tIns="0" rIns="0" bIns="0"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bitstream file</a:t>
            </a:r>
          </a:p>
        </p:txBody>
      </p:sp>
      <p:cxnSp>
        <p:nvCxnSpPr>
          <p:cNvPr id="9" name="Straight Arrow Connector 8"/>
          <p:cNvCxnSpPr>
            <a:cxnSpLocks/>
            <a:stCxn id="7" idx="2"/>
            <a:endCxn id="6" idx="0"/>
          </p:cNvCxnSpPr>
          <p:nvPr/>
        </p:nvCxnSpPr>
        <p:spPr>
          <a:xfrm flipH="1">
            <a:off x="7662525" y="2705740"/>
            <a:ext cx="168360" cy="40666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6D31D81-CA28-4E81-B602-624F11D8E13E}"/>
              </a:ext>
            </a:extLst>
          </p:cNvPr>
          <p:cNvSpPr txBox="1"/>
          <p:nvPr/>
        </p:nvSpPr>
        <p:spPr>
          <a:xfrm>
            <a:off x="929989" y="4146213"/>
            <a:ext cx="1287212" cy="225767"/>
          </a:xfrm>
          <a:prstGeom prst="rect">
            <a:avLst/>
          </a:prstGeom>
          <a:noFill/>
        </p:spPr>
        <p:txBody>
          <a:bodyPr vert="horz" wrap="none" lIns="0" tIns="0" rIns="0" bIns="0"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Utility Program</a:t>
            </a:r>
          </a:p>
        </p:txBody>
      </p:sp>
      <p:cxnSp>
        <p:nvCxnSpPr>
          <p:cNvPr id="20" name="Straight Arrow Connector 19">
            <a:extLst>
              <a:ext uri="{FF2B5EF4-FFF2-40B4-BE49-F238E27FC236}">
                <a16:creationId xmlns:a16="http://schemas.microsoft.com/office/drawing/2014/main" id="{DF13CF9C-4C17-4D2E-BA17-70BFFD379E58}"/>
              </a:ext>
            </a:extLst>
          </p:cNvPr>
          <p:cNvCxnSpPr>
            <a:cxnSpLocks/>
            <a:stCxn id="19" idx="0"/>
          </p:cNvCxnSpPr>
          <p:nvPr/>
        </p:nvCxnSpPr>
        <p:spPr>
          <a:xfrm flipH="1" flipV="1">
            <a:off x="1306287" y="3602016"/>
            <a:ext cx="267308" cy="54419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84916C0-AE7B-4797-AB43-7601F73562C3}"/>
              </a:ext>
            </a:extLst>
          </p:cNvPr>
          <p:cNvSpPr txBox="1"/>
          <p:nvPr/>
        </p:nvSpPr>
        <p:spPr>
          <a:xfrm>
            <a:off x="2969776" y="4146213"/>
            <a:ext cx="1286677" cy="451534"/>
          </a:xfrm>
          <a:prstGeom prst="rect">
            <a:avLst/>
          </a:prstGeom>
          <a:noFill/>
        </p:spPr>
        <p:txBody>
          <a:bodyPr vert="horz" wrap="square" lIns="0" tIns="0" rIns="0" bIns="0"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Enumerated FPGA board</a:t>
            </a:r>
          </a:p>
        </p:txBody>
      </p:sp>
      <p:cxnSp>
        <p:nvCxnSpPr>
          <p:cNvPr id="24" name="Straight Arrow Connector 23">
            <a:extLst>
              <a:ext uri="{FF2B5EF4-FFF2-40B4-BE49-F238E27FC236}">
                <a16:creationId xmlns:a16="http://schemas.microsoft.com/office/drawing/2014/main" id="{D7D35E17-10D1-4239-A658-81774F3BA439}"/>
              </a:ext>
            </a:extLst>
          </p:cNvPr>
          <p:cNvCxnSpPr>
            <a:cxnSpLocks/>
            <a:stCxn id="23" idx="0"/>
          </p:cNvCxnSpPr>
          <p:nvPr/>
        </p:nvCxnSpPr>
        <p:spPr>
          <a:xfrm flipV="1">
            <a:off x="3613115" y="3616328"/>
            <a:ext cx="157698" cy="52988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B20F703-B190-41BA-B473-4584EBA3276C}"/>
              </a:ext>
            </a:extLst>
          </p:cNvPr>
          <p:cNvSpPr txBox="1"/>
          <p:nvPr/>
        </p:nvSpPr>
        <p:spPr>
          <a:xfrm>
            <a:off x="5538989" y="4055032"/>
            <a:ext cx="543219" cy="225767"/>
          </a:xfrm>
          <a:prstGeom prst="rect">
            <a:avLst/>
          </a:prstGeom>
          <a:noFill/>
        </p:spPr>
        <p:txBody>
          <a:bodyPr vert="horz" wrap="square" lIns="0" tIns="0" rIns="0" bIns="0"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Board</a:t>
            </a:r>
          </a:p>
        </p:txBody>
      </p:sp>
      <p:cxnSp>
        <p:nvCxnSpPr>
          <p:cNvPr id="28" name="Straight Arrow Connector 27">
            <a:extLst>
              <a:ext uri="{FF2B5EF4-FFF2-40B4-BE49-F238E27FC236}">
                <a16:creationId xmlns:a16="http://schemas.microsoft.com/office/drawing/2014/main" id="{95A6281A-F40E-4A28-BCBD-056B3C26B168}"/>
              </a:ext>
            </a:extLst>
          </p:cNvPr>
          <p:cNvCxnSpPr>
            <a:cxnSpLocks/>
            <a:stCxn id="27" idx="0"/>
          </p:cNvCxnSpPr>
          <p:nvPr/>
        </p:nvCxnSpPr>
        <p:spPr>
          <a:xfrm flipV="1">
            <a:off x="5810599" y="3602016"/>
            <a:ext cx="100968" cy="45301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C07104E-5026-4E89-9A6D-17361A179F04}"/>
              </a:ext>
            </a:extLst>
          </p:cNvPr>
          <p:cNvSpPr txBox="1"/>
          <p:nvPr/>
        </p:nvSpPr>
        <p:spPr>
          <a:xfrm>
            <a:off x="6546534" y="4095579"/>
            <a:ext cx="818209" cy="451534"/>
          </a:xfrm>
          <a:prstGeom prst="rect">
            <a:avLst/>
          </a:prstGeom>
          <a:noFill/>
        </p:spPr>
        <p:txBody>
          <a:bodyPr vert="horz" wrap="square" lIns="0" tIns="0" rIns="0" bIns="0"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Datatype Support</a:t>
            </a:r>
          </a:p>
        </p:txBody>
      </p:sp>
      <p:cxnSp>
        <p:nvCxnSpPr>
          <p:cNvPr id="33" name="Straight Arrow Connector 32">
            <a:extLst>
              <a:ext uri="{FF2B5EF4-FFF2-40B4-BE49-F238E27FC236}">
                <a16:creationId xmlns:a16="http://schemas.microsoft.com/office/drawing/2014/main" id="{4EEB13D5-156F-487D-A9AC-248AE3676683}"/>
              </a:ext>
            </a:extLst>
          </p:cNvPr>
          <p:cNvCxnSpPr>
            <a:cxnSpLocks/>
            <a:stCxn id="32" idx="0"/>
          </p:cNvCxnSpPr>
          <p:nvPr/>
        </p:nvCxnSpPr>
        <p:spPr>
          <a:xfrm flipH="1" flipV="1">
            <a:off x="6919115" y="3642563"/>
            <a:ext cx="36524" cy="45301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058DFBA-EA3E-4254-BD17-781B23869E67}"/>
              </a:ext>
            </a:extLst>
          </p:cNvPr>
          <p:cNvSpPr txBox="1"/>
          <p:nvPr/>
        </p:nvSpPr>
        <p:spPr>
          <a:xfrm>
            <a:off x="8272732" y="4073184"/>
            <a:ext cx="2376160" cy="225767"/>
          </a:xfrm>
          <a:prstGeom prst="rect">
            <a:avLst/>
          </a:prstGeom>
          <a:noFill/>
        </p:spPr>
        <p:txBody>
          <a:bodyPr vert="horz" wrap="square" lIns="0" tIns="0" rIns="0" bIns="0"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Network/Primitive Support</a:t>
            </a:r>
          </a:p>
        </p:txBody>
      </p:sp>
      <p:cxnSp>
        <p:nvCxnSpPr>
          <p:cNvPr id="36" name="Straight Arrow Connector 35">
            <a:extLst>
              <a:ext uri="{FF2B5EF4-FFF2-40B4-BE49-F238E27FC236}">
                <a16:creationId xmlns:a16="http://schemas.microsoft.com/office/drawing/2014/main" id="{C7AA7057-9425-4790-89B5-0E9ECA5F1C1B}"/>
              </a:ext>
            </a:extLst>
          </p:cNvPr>
          <p:cNvCxnSpPr>
            <a:cxnSpLocks/>
            <a:stCxn id="35" idx="0"/>
          </p:cNvCxnSpPr>
          <p:nvPr/>
        </p:nvCxnSpPr>
        <p:spPr>
          <a:xfrm flipH="1" flipV="1">
            <a:off x="9004664" y="3642564"/>
            <a:ext cx="456148" cy="43062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815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16A086-CDCB-42E7-AE6F-F9E9D1EBC334}"/>
              </a:ext>
            </a:extLst>
          </p:cNvPr>
          <p:cNvSpPr>
            <a:spLocks noGrp="1"/>
          </p:cNvSpPr>
          <p:nvPr>
            <p:ph sz="quarter" idx="13"/>
          </p:nvPr>
        </p:nvSpPr>
        <p:spPr>
          <a:xfrm>
            <a:off x="603251" y="2704472"/>
            <a:ext cx="10970683" cy="2841443"/>
          </a:xfrm>
        </p:spPr>
        <p:txBody>
          <a:bodyPr>
            <a:normAutofit lnSpcReduction="10000"/>
          </a:bodyPr>
          <a:lstStyle/>
          <a:p>
            <a:pPr>
              <a:spcBef>
                <a:spcPts val="2400"/>
              </a:spcBef>
            </a:pPr>
            <a:r>
              <a:rPr lang="en-US" sz="2000" dirty="0"/>
              <a:t>Intel will be transitioning to the next-generation programmable deep-learning solution based on FPGAs in order to increase the level of customization possible in FPGA deep-learning. </a:t>
            </a:r>
          </a:p>
          <a:p>
            <a:pPr>
              <a:spcBef>
                <a:spcPts val="2400"/>
              </a:spcBef>
            </a:pPr>
            <a:r>
              <a:rPr lang="en-US" sz="2000" dirty="0"/>
              <a:t>As part of this transition, future standard releases (i.e., non-LTS releases) of Intel® Distribution of OpenVINO™ toolkit will no longer include the Intel® Vision Accelerator Design with an Intel® </a:t>
            </a:r>
            <a:r>
              <a:rPr lang="en-US" sz="2000" dirty="0" err="1"/>
              <a:t>Arria</a:t>
            </a:r>
            <a:r>
              <a:rPr lang="en-US" sz="2000" dirty="0"/>
              <a:t>® 10 FPGA and the Intel® Programmable Acceleration Card with Intel® </a:t>
            </a:r>
            <a:r>
              <a:rPr lang="en-US" sz="2000" dirty="0" err="1"/>
              <a:t>Arria</a:t>
            </a:r>
            <a:r>
              <a:rPr lang="en-US" sz="2000" dirty="0"/>
              <a:t>® 10 GX FPGA.</a:t>
            </a:r>
          </a:p>
          <a:p>
            <a:pPr>
              <a:spcBef>
                <a:spcPts val="2400"/>
              </a:spcBef>
            </a:pPr>
            <a:r>
              <a:rPr lang="en-US" sz="2000" dirty="0"/>
              <a:t>Intel® Distribution of OpenVINO™ toolkit 2020.3.X LTS release will continue to support Intel® Vision Accelerator Design with an Intel® </a:t>
            </a:r>
            <a:r>
              <a:rPr lang="en-US" sz="2000" dirty="0" err="1"/>
              <a:t>Arria</a:t>
            </a:r>
            <a:r>
              <a:rPr lang="en-US" sz="2000" dirty="0"/>
              <a:t>® 10 FPGA and the Intel® Programmable Acceleration Card with Intel® </a:t>
            </a:r>
            <a:r>
              <a:rPr lang="en-US" sz="2000" dirty="0" err="1"/>
              <a:t>Arria</a:t>
            </a:r>
            <a:r>
              <a:rPr lang="en-US" sz="2000" dirty="0"/>
              <a:t>® 10 GX FPGA. </a:t>
            </a:r>
          </a:p>
          <a:p>
            <a:endParaRPr lang="en-US" dirty="0"/>
          </a:p>
          <a:p>
            <a:endParaRPr lang="en-US" dirty="0"/>
          </a:p>
        </p:txBody>
      </p:sp>
      <p:sp>
        <p:nvSpPr>
          <p:cNvPr id="4" name="Title 3">
            <a:extLst>
              <a:ext uri="{FF2B5EF4-FFF2-40B4-BE49-F238E27FC236}">
                <a16:creationId xmlns:a16="http://schemas.microsoft.com/office/drawing/2014/main" id="{2A6EE9E2-8722-4E5A-88F4-A536333CB345}"/>
              </a:ext>
            </a:extLst>
          </p:cNvPr>
          <p:cNvSpPr>
            <a:spLocks noGrp="1"/>
          </p:cNvSpPr>
          <p:nvPr>
            <p:ph type="title"/>
          </p:nvPr>
        </p:nvSpPr>
        <p:spPr>
          <a:xfrm>
            <a:off x="599018" y="783866"/>
            <a:ext cx="10974916" cy="1550191"/>
          </a:xfrm>
        </p:spPr>
        <p:txBody>
          <a:bodyPr/>
          <a:lstStyle/>
          <a:p>
            <a:r>
              <a:rPr lang="en-US" dirty="0"/>
              <a:t>Intel® Distribution of OpenVINO™ toolkit for Intel® Vision Accelerator Design with an Intel® </a:t>
            </a:r>
            <a:r>
              <a:rPr lang="en-US" dirty="0" err="1"/>
              <a:t>Arria</a:t>
            </a:r>
            <a:r>
              <a:rPr lang="en-US" dirty="0"/>
              <a:t>® 10 FPGA and the Intel® Programmable Acceleration Card with Intel® </a:t>
            </a:r>
            <a:r>
              <a:rPr lang="en-US" dirty="0" err="1"/>
              <a:t>Arria</a:t>
            </a:r>
            <a:r>
              <a:rPr lang="en-US" dirty="0"/>
              <a:t>® 10 GX FPGA Support Change</a:t>
            </a:r>
          </a:p>
        </p:txBody>
      </p:sp>
      <p:sp>
        <p:nvSpPr>
          <p:cNvPr id="5" name="Slide Number Placeholder 4">
            <a:extLst>
              <a:ext uri="{FF2B5EF4-FFF2-40B4-BE49-F238E27FC236}">
                <a16:creationId xmlns:a16="http://schemas.microsoft.com/office/drawing/2014/main" id="{5A5FADEC-2657-407C-96C2-507651A4B4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1067" b="0" i="0" u="none" strike="noStrike" kern="1200" cap="none" spc="0" normalizeH="0" baseline="0" noProof="0" smtClean="0">
                <a:ln>
                  <a:noFill/>
                </a:ln>
                <a:solidFill>
                  <a:srgbClr val="000000"/>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67" b="0" i="0" u="none" strike="noStrike" kern="1200" cap="none" spc="0" normalizeH="0" baseline="0" noProof="0">
              <a:ln>
                <a:noFill/>
              </a:ln>
              <a:solidFill>
                <a:srgbClr val="000000"/>
              </a:solidFill>
              <a:effectLst/>
              <a:uLnTx/>
              <a:uFillTx/>
              <a:latin typeface="Intel Clear"/>
              <a:ea typeface="+mn-ea"/>
              <a:cs typeface="Intel Clear"/>
            </a:endParaRPr>
          </a:p>
        </p:txBody>
      </p:sp>
    </p:spTree>
    <p:extLst>
      <p:ext uri="{BB962C8B-B14F-4D97-AF65-F5344CB8AC3E}">
        <p14:creationId xmlns:p14="http://schemas.microsoft.com/office/powerpoint/2010/main" val="155516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BD3633-7A79-4899-981C-57CF7336BC8A}" type="slidenum">
              <a:rPr kumimoji="0" lang="en-US" sz="1067" b="0" i="0" u="none" strike="noStrike" kern="1200" cap="none" spc="0" normalizeH="0" baseline="0" noProof="0" smtClean="0">
                <a:ln>
                  <a:noFill/>
                </a:ln>
                <a:solidFill>
                  <a:srgbClr val="000000"/>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67" b="0" i="0" u="none" strike="noStrike" kern="1200" cap="none" spc="0" normalizeH="0" baseline="0" noProof="0" dirty="0">
              <a:ln>
                <a:noFill/>
              </a:ln>
              <a:solidFill>
                <a:srgbClr val="000000"/>
              </a:solidFill>
              <a:effectLst/>
              <a:uLnTx/>
              <a:uFillTx/>
              <a:latin typeface="Intel Clear"/>
              <a:ea typeface="+mn-ea"/>
              <a:cs typeface="Intel Clear"/>
            </a:endParaRPr>
          </a:p>
        </p:txBody>
      </p:sp>
      <p:sp>
        <p:nvSpPr>
          <p:cNvPr id="2" name="Title 1"/>
          <p:cNvSpPr>
            <a:spLocks noGrp="1"/>
          </p:cNvSpPr>
          <p:nvPr>
            <p:ph type="title"/>
          </p:nvPr>
        </p:nvSpPr>
        <p:spPr/>
        <p:txBody>
          <a:bodyPr/>
          <a:lstStyle/>
          <a:p>
            <a:r>
              <a:rPr lang="en-US" dirty="0"/>
              <a:t>FPGA Overview</a:t>
            </a:r>
          </a:p>
        </p:txBody>
      </p:sp>
      <p:sp>
        <p:nvSpPr>
          <p:cNvPr id="5" name="Content Placeholder 4"/>
          <p:cNvSpPr>
            <a:spLocks noGrp="1"/>
          </p:cNvSpPr>
          <p:nvPr>
            <p:ph sz="quarter" idx="13"/>
          </p:nvPr>
        </p:nvSpPr>
        <p:spPr/>
        <p:txBody>
          <a:bodyPr/>
          <a:lstStyle/>
          <a:p>
            <a:pPr lvl="1"/>
            <a:r>
              <a:rPr lang="en-US" dirty="0"/>
              <a:t>Field Programmable Gate Array (FPGA)</a:t>
            </a:r>
          </a:p>
          <a:p>
            <a:pPr lvl="2"/>
            <a:r>
              <a:rPr lang="en-US" dirty="0"/>
              <a:t>Millions of logic elements</a:t>
            </a:r>
          </a:p>
          <a:p>
            <a:pPr lvl="2"/>
            <a:r>
              <a:rPr lang="en-US" dirty="0"/>
              <a:t>Thousands of embedded memory blocks</a:t>
            </a:r>
          </a:p>
          <a:p>
            <a:pPr lvl="2"/>
            <a:r>
              <a:rPr lang="en-US" dirty="0"/>
              <a:t>Thousands of DSP blocks</a:t>
            </a:r>
          </a:p>
          <a:p>
            <a:pPr lvl="2"/>
            <a:r>
              <a:rPr lang="en-US" dirty="0"/>
              <a:t>Programmable routing</a:t>
            </a:r>
          </a:p>
          <a:p>
            <a:pPr lvl="2"/>
            <a:r>
              <a:rPr lang="en-US" dirty="0"/>
              <a:t>High speed transceivers</a:t>
            </a:r>
          </a:p>
          <a:p>
            <a:pPr lvl="2"/>
            <a:r>
              <a:rPr lang="en-US" dirty="0"/>
              <a:t>Various built-in hardened IP</a:t>
            </a:r>
          </a:p>
          <a:p>
            <a:pPr lvl="1"/>
            <a:r>
              <a:rPr lang="en-US" dirty="0"/>
              <a:t>Used to create </a:t>
            </a:r>
            <a:r>
              <a:rPr lang="en-US" b="1" dirty="0">
                <a:solidFill>
                  <a:srgbClr val="00B050"/>
                </a:solidFill>
              </a:rPr>
              <a:t>Custom Hardware!</a:t>
            </a:r>
          </a:p>
          <a:p>
            <a:pPr lvl="1"/>
            <a:endParaRPr lang="en-US" b="1" dirty="0">
              <a:solidFill>
                <a:srgbClr val="00B050"/>
              </a:solidFill>
            </a:endParaRPr>
          </a:p>
          <a:p>
            <a:pPr lvl="3"/>
            <a:endParaRPr lang="en-US" dirty="0"/>
          </a:p>
          <a:p>
            <a:pPr lvl="3"/>
            <a:endParaRPr lang="en-US" dirty="0"/>
          </a:p>
          <a:p>
            <a:pPr lvl="2"/>
            <a:endParaRPr lang="en-US" dirty="0"/>
          </a:p>
        </p:txBody>
      </p:sp>
      <p:cxnSp>
        <p:nvCxnSpPr>
          <p:cNvPr id="10" name="Straight Connector 9"/>
          <p:cNvCxnSpPr/>
          <p:nvPr/>
        </p:nvCxnSpPr>
        <p:spPr>
          <a:xfrm>
            <a:off x="11826523" y="1380183"/>
            <a:ext cx="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4"/>
          <a:stretch>
            <a:fillRect/>
          </a:stretch>
        </p:blipFill>
        <p:spPr>
          <a:xfrm>
            <a:off x="7851669" y="1635343"/>
            <a:ext cx="3974855" cy="3912160"/>
          </a:xfrm>
          <a:prstGeom prst="rect">
            <a:avLst/>
          </a:prstGeom>
        </p:spPr>
      </p:pic>
      <p:cxnSp>
        <p:nvCxnSpPr>
          <p:cNvPr id="29" name="Straight Connector 28"/>
          <p:cNvCxnSpPr/>
          <p:nvPr/>
        </p:nvCxnSpPr>
        <p:spPr bwMode="auto">
          <a:xfrm flipH="1" flipV="1">
            <a:off x="6945363" y="734844"/>
            <a:ext cx="1522021" cy="1939251"/>
          </a:xfrm>
          <a:prstGeom prst="line">
            <a:avLst/>
          </a:prstGeom>
          <a:solidFill>
            <a:schemeClr val="accent1"/>
          </a:solidFill>
          <a:ln w="9525" cap="flat" cmpd="sng" algn="ctr">
            <a:solidFill>
              <a:schemeClr val="accent5"/>
            </a:solidFill>
            <a:prstDash val="dash"/>
            <a:round/>
            <a:headEnd type="none" w="med" len="med"/>
            <a:tailEnd type="none" w="med" len="med"/>
          </a:ln>
          <a:effectLst/>
        </p:spPr>
      </p:cxnSp>
      <p:cxnSp>
        <p:nvCxnSpPr>
          <p:cNvPr id="30" name="Straight Connector 29"/>
          <p:cNvCxnSpPr/>
          <p:nvPr/>
        </p:nvCxnSpPr>
        <p:spPr bwMode="auto">
          <a:xfrm flipV="1">
            <a:off x="8686327" y="765114"/>
            <a:ext cx="1107832" cy="1917053"/>
          </a:xfrm>
          <a:prstGeom prst="line">
            <a:avLst/>
          </a:prstGeom>
          <a:solidFill>
            <a:schemeClr val="accent1"/>
          </a:solidFill>
          <a:ln w="9525" cap="flat" cmpd="sng" algn="ctr">
            <a:solidFill>
              <a:schemeClr val="accent5"/>
            </a:solidFill>
            <a:prstDash val="dash"/>
            <a:round/>
            <a:headEnd type="none" w="med" len="med"/>
            <a:tailEnd type="none" w="med" len="med"/>
          </a:ln>
          <a:effectLst/>
        </p:spPr>
      </p:cxnSp>
      <p:pic>
        <p:nvPicPr>
          <p:cNvPr id="31" name="Picture 30"/>
          <p:cNvPicPr>
            <a:picLocks noChangeAspect="1"/>
          </p:cNvPicPr>
          <p:nvPr/>
        </p:nvPicPr>
        <p:blipFill>
          <a:blip r:embed="rId5"/>
          <a:stretch>
            <a:fillRect/>
          </a:stretch>
        </p:blipFill>
        <p:spPr>
          <a:xfrm>
            <a:off x="7004363" y="765113"/>
            <a:ext cx="2822788" cy="1678640"/>
          </a:xfrm>
          <a:prstGeom prst="rect">
            <a:avLst/>
          </a:prstGeom>
          <a:solidFill>
            <a:schemeClr val="bg1"/>
          </a:solidFill>
          <a:ln>
            <a:solidFill>
              <a:schemeClr val="accent5"/>
            </a:solidFill>
          </a:ln>
        </p:spPr>
      </p:pic>
      <p:sp>
        <p:nvSpPr>
          <p:cNvPr id="32" name="TextBox 31"/>
          <p:cNvSpPr txBox="1"/>
          <p:nvPr/>
        </p:nvSpPr>
        <p:spPr>
          <a:xfrm>
            <a:off x="8004568" y="514635"/>
            <a:ext cx="875240" cy="225767"/>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DSP Block</a:t>
            </a:r>
          </a:p>
        </p:txBody>
      </p:sp>
      <p:cxnSp>
        <p:nvCxnSpPr>
          <p:cNvPr id="33" name="Straight Connector 32"/>
          <p:cNvCxnSpPr>
            <a:stCxn id="35" idx="2"/>
          </p:cNvCxnSpPr>
          <p:nvPr/>
        </p:nvCxnSpPr>
        <p:spPr bwMode="auto">
          <a:xfrm flipV="1">
            <a:off x="8570879" y="2426741"/>
            <a:ext cx="1283040" cy="474695"/>
          </a:xfrm>
          <a:prstGeom prst="line">
            <a:avLst/>
          </a:prstGeom>
          <a:solidFill>
            <a:schemeClr val="accent1"/>
          </a:solidFill>
          <a:ln w="9525" cap="flat" cmpd="sng" algn="ctr">
            <a:solidFill>
              <a:schemeClr val="accent5"/>
            </a:solidFill>
            <a:prstDash val="dash"/>
            <a:round/>
            <a:headEnd type="none" w="med" len="med"/>
            <a:tailEnd type="none" w="med" len="med"/>
          </a:ln>
          <a:effectLst/>
        </p:spPr>
      </p:cxnSp>
      <p:cxnSp>
        <p:nvCxnSpPr>
          <p:cNvPr id="34" name="Straight Connector 33"/>
          <p:cNvCxnSpPr>
            <a:stCxn id="35" idx="2"/>
          </p:cNvCxnSpPr>
          <p:nvPr/>
        </p:nvCxnSpPr>
        <p:spPr bwMode="auto">
          <a:xfrm flipH="1" flipV="1">
            <a:off x="7004363" y="2466448"/>
            <a:ext cx="1566516" cy="434987"/>
          </a:xfrm>
          <a:prstGeom prst="line">
            <a:avLst/>
          </a:prstGeom>
          <a:solidFill>
            <a:schemeClr val="accent1"/>
          </a:solidFill>
          <a:ln w="9525" cap="flat" cmpd="sng" algn="ctr">
            <a:solidFill>
              <a:schemeClr val="accent5"/>
            </a:solidFill>
            <a:prstDash val="dash"/>
            <a:round/>
            <a:headEnd type="none" w="med" len="med"/>
            <a:tailEnd type="none" w="med" len="med"/>
          </a:ln>
          <a:effectLst/>
        </p:spPr>
      </p:cxnSp>
      <p:sp>
        <p:nvSpPr>
          <p:cNvPr id="35" name="Rectangle 34"/>
          <p:cNvSpPr/>
          <p:nvPr/>
        </p:nvSpPr>
        <p:spPr bwMode="auto">
          <a:xfrm>
            <a:off x="8472909" y="2674566"/>
            <a:ext cx="195940" cy="226869"/>
          </a:xfrm>
          <a:prstGeom prst="rect">
            <a:avLst/>
          </a:prstGeom>
          <a:noFill/>
          <a:ln w="9525"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cxnSp>
        <p:nvCxnSpPr>
          <p:cNvPr id="47" name="Straight Connector 46"/>
          <p:cNvCxnSpPr/>
          <p:nvPr/>
        </p:nvCxnSpPr>
        <p:spPr bwMode="auto">
          <a:xfrm flipH="1" flipV="1">
            <a:off x="10268864" y="1292082"/>
            <a:ext cx="733448" cy="1479852"/>
          </a:xfrm>
          <a:prstGeom prst="line">
            <a:avLst/>
          </a:prstGeom>
          <a:solidFill>
            <a:schemeClr val="accent1"/>
          </a:solidFill>
          <a:ln w="9525" cap="flat" cmpd="sng" algn="ctr">
            <a:solidFill>
              <a:srgbClr val="00B050"/>
            </a:solidFill>
            <a:prstDash val="dash"/>
            <a:round/>
            <a:headEnd type="none" w="med" len="med"/>
            <a:tailEnd type="none" w="med" len="med"/>
          </a:ln>
          <a:effectLst/>
        </p:spPr>
      </p:cxnSp>
      <p:cxnSp>
        <p:nvCxnSpPr>
          <p:cNvPr id="48" name="Straight Connector 47"/>
          <p:cNvCxnSpPr/>
          <p:nvPr/>
        </p:nvCxnSpPr>
        <p:spPr bwMode="auto">
          <a:xfrm flipV="1">
            <a:off x="11198254" y="1271797"/>
            <a:ext cx="744093" cy="1535964"/>
          </a:xfrm>
          <a:prstGeom prst="line">
            <a:avLst/>
          </a:prstGeom>
          <a:solidFill>
            <a:schemeClr val="accent1"/>
          </a:solidFill>
          <a:ln w="9525" cap="flat" cmpd="sng" algn="ctr">
            <a:solidFill>
              <a:srgbClr val="00B050"/>
            </a:solidFill>
            <a:prstDash val="dash"/>
            <a:round/>
            <a:headEnd type="none" w="med" len="med"/>
            <a:tailEnd type="none" w="med" len="med"/>
          </a:ln>
          <a:effectLst/>
        </p:spPr>
      </p:cxnSp>
      <p:cxnSp>
        <p:nvCxnSpPr>
          <p:cNvPr id="49" name="Straight Connector 48"/>
          <p:cNvCxnSpPr/>
          <p:nvPr/>
        </p:nvCxnSpPr>
        <p:spPr bwMode="auto">
          <a:xfrm flipV="1">
            <a:off x="11198253" y="2157207"/>
            <a:ext cx="744095" cy="877423"/>
          </a:xfrm>
          <a:prstGeom prst="line">
            <a:avLst/>
          </a:prstGeom>
          <a:solidFill>
            <a:schemeClr val="accent1"/>
          </a:solidFill>
          <a:ln w="9525" cap="flat" cmpd="sng" algn="ctr">
            <a:solidFill>
              <a:srgbClr val="00B050"/>
            </a:solidFill>
            <a:prstDash val="dash"/>
            <a:round/>
            <a:headEnd type="none" w="med" len="med"/>
            <a:tailEnd type="none" w="med" len="med"/>
          </a:ln>
          <a:effectLst/>
        </p:spPr>
      </p:cxnSp>
      <p:cxnSp>
        <p:nvCxnSpPr>
          <p:cNvPr id="50" name="Straight Connector 49"/>
          <p:cNvCxnSpPr/>
          <p:nvPr/>
        </p:nvCxnSpPr>
        <p:spPr bwMode="auto">
          <a:xfrm flipH="1" flipV="1">
            <a:off x="10306379" y="2157205"/>
            <a:ext cx="695933" cy="877424"/>
          </a:xfrm>
          <a:prstGeom prst="line">
            <a:avLst/>
          </a:prstGeom>
          <a:solidFill>
            <a:schemeClr val="accent1"/>
          </a:solidFill>
          <a:ln w="9525" cap="flat" cmpd="sng" algn="ctr">
            <a:solidFill>
              <a:srgbClr val="00B050"/>
            </a:solidFill>
            <a:prstDash val="dash"/>
            <a:round/>
            <a:headEnd type="none" w="med" len="med"/>
            <a:tailEnd type="none" w="med" len="med"/>
          </a:ln>
          <a:effectLst/>
        </p:spPr>
      </p:cxnSp>
      <p:sp>
        <p:nvSpPr>
          <p:cNvPr id="51" name="Rectangle 50"/>
          <p:cNvSpPr/>
          <p:nvPr/>
        </p:nvSpPr>
        <p:spPr bwMode="auto">
          <a:xfrm>
            <a:off x="11002313" y="2807760"/>
            <a:ext cx="195940" cy="226869"/>
          </a:xfrm>
          <a:prstGeom prst="rect">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pic>
        <p:nvPicPr>
          <p:cNvPr id="27" name="Picture 26"/>
          <p:cNvPicPr>
            <a:picLocks noChangeAspect="1"/>
          </p:cNvPicPr>
          <p:nvPr/>
        </p:nvPicPr>
        <p:blipFill>
          <a:blip r:embed="rId6"/>
          <a:stretch>
            <a:fillRect/>
          </a:stretch>
        </p:blipFill>
        <p:spPr>
          <a:xfrm>
            <a:off x="10268864" y="1297912"/>
            <a:ext cx="1673483" cy="842433"/>
          </a:xfrm>
          <a:prstGeom prst="rect">
            <a:avLst/>
          </a:prstGeom>
          <a:ln>
            <a:solidFill>
              <a:srgbClr val="00B050"/>
            </a:solidFill>
          </a:ln>
        </p:spPr>
      </p:pic>
      <p:sp>
        <p:nvSpPr>
          <p:cNvPr id="63" name="TextBox 62"/>
          <p:cNvSpPr txBox="1"/>
          <p:nvPr/>
        </p:nvSpPr>
        <p:spPr>
          <a:xfrm>
            <a:off x="10505032" y="1008615"/>
            <a:ext cx="1218282" cy="225767"/>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Memory Block</a:t>
            </a:r>
          </a:p>
        </p:txBody>
      </p:sp>
      <p:pic>
        <p:nvPicPr>
          <p:cNvPr id="6144" name="Picture 6143"/>
          <p:cNvPicPr>
            <a:picLocks noChangeAspect="1"/>
          </p:cNvPicPr>
          <p:nvPr/>
        </p:nvPicPr>
        <p:blipFill>
          <a:blip r:embed="rId7"/>
          <a:stretch>
            <a:fillRect/>
          </a:stretch>
        </p:blipFill>
        <p:spPr>
          <a:xfrm>
            <a:off x="5977191" y="3364750"/>
            <a:ext cx="1670991" cy="1670991"/>
          </a:xfrm>
          <a:prstGeom prst="rect">
            <a:avLst/>
          </a:prstGeom>
        </p:spPr>
      </p:pic>
      <p:cxnSp>
        <p:nvCxnSpPr>
          <p:cNvPr id="66" name="Straight Connector 65"/>
          <p:cNvCxnSpPr/>
          <p:nvPr/>
        </p:nvCxnSpPr>
        <p:spPr bwMode="auto">
          <a:xfrm flipV="1">
            <a:off x="6001470" y="2443755"/>
            <a:ext cx="1435253" cy="916821"/>
          </a:xfrm>
          <a:prstGeom prst="line">
            <a:avLst/>
          </a:prstGeom>
          <a:solidFill>
            <a:schemeClr val="accent1"/>
          </a:solidFill>
          <a:ln w="9525" cap="flat" cmpd="sng" algn="ctr">
            <a:solidFill>
              <a:schemeClr val="tx2"/>
            </a:solidFill>
            <a:prstDash val="dash"/>
            <a:round/>
            <a:headEnd type="none" w="med" len="med"/>
            <a:tailEnd type="none" w="med" len="med"/>
          </a:ln>
          <a:effectLst/>
        </p:spPr>
      </p:cxnSp>
      <p:cxnSp>
        <p:nvCxnSpPr>
          <p:cNvPr id="69" name="Straight Connector 68"/>
          <p:cNvCxnSpPr/>
          <p:nvPr/>
        </p:nvCxnSpPr>
        <p:spPr bwMode="auto">
          <a:xfrm>
            <a:off x="5977191" y="5035740"/>
            <a:ext cx="1855807" cy="511763"/>
          </a:xfrm>
          <a:prstGeom prst="line">
            <a:avLst/>
          </a:prstGeom>
          <a:solidFill>
            <a:schemeClr val="accent1"/>
          </a:solidFill>
          <a:ln w="9525" cap="flat" cmpd="sng" algn="ctr">
            <a:solidFill>
              <a:schemeClr val="tx2"/>
            </a:solidFill>
            <a:prstDash val="dash"/>
            <a:round/>
            <a:headEnd type="none" w="med" len="med"/>
            <a:tailEnd type="none" w="med" len="med"/>
          </a:ln>
          <a:effectLst/>
        </p:spPr>
      </p:cxnSp>
      <p:cxnSp>
        <p:nvCxnSpPr>
          <p:cNvPr id="72" name="Straight Connector 71"/>
          <p:cNvCxnSpPr/>
          <p:nvPr/>
        </p:nvCxnSpPr>
        <p:spPr bwMode="auto">
          <a:xfrm flipV="1">
            <a:off x="7613870" y="3230517"/>
            <a:ext cx="233145" cy="130059"/>
          </a:xfrm>
          <a:prstGeom prst="line">
            <a:avLst/>
          </a:prstGeom>
          <a:solidFill>
            <a:schemeClr val="accent1"/>
          </a:solidFill>
          <a:ln w="9525" cap="flat" cmpd="sng" algn="ctr">
            <a:solidFill>
              <a:schemeClr val="tx2"/>
            </a:solidFill>
            <a:prstDash val="dash"/>
            <a:round/>
            <a:headEnd type="none" w="med" len="med"/>
            <a:tailEnd type="none" w="med" len="med"/>
          </a:ln>
          <a:effectLst/>
        </p:spPr>
      </p:cxnSp>
      <p:cxnSp>
        <p:nvCxnSpPr>
          <p:cNvPr id="75" name="Straight Connector 74"/>
          <p:cNvCxnSpPr/>
          <p:nvPr/>
        </p:nvCxnSpPr>
        <p:spPr bwMode="auto">
          <a:xfrm>
            <a:off x="7682899" y="5014230"/>
            <a:ext cx="146739" cy="21511"/>
          </a:xfrm>
          <a:prstGeom prst="line">
            <a:avLst/>
          </a:prstGeom>
          <a:solidFill>
            <a:schemeClr val="accent1"/>
          </a:solidFill>
          <a:ln w="9525" cap="flat" cmpd="sng" algn="ctr">
            <a:solidFill>
              <a:schemeClr val="tx2"/>
            </a:solidFill>
            <a:prstDash val="dash"/>
            <a:round/>
            <a:headEnd type="none" w="med" len="med"/>
            <a:tailEnd type="none" w="med" len="med"/>
          </a:ln>
          <a:effectLst/>
        </p:spPr>
      </p:cxnSp>
      <p:cxnSp>
        <p:nvCxnSpPr>
          <p:cNvPr id="276" name="Straight Connector 275"/>
          <p:cNvCxnSpPr/>
          <p:nvPr/>
        </p:nvCxnSpPr>
        <p:spPr bwMode="auto">
          <a:xfrm flipV="1">
            <a:off x="8820244" y="3489743"/>
            <a:ext cx="1208755" cy="2739965"/>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77" name="Straight Connector 276"/>
          <p:cNvCxnSpPr/>
          <p:nvPr/>
        </p:nvCxnSpPr>
        <p:spPr bwMode="auto">
          <a:xfrm flipV="1">
            <a:off x="8863367" y="3306865"/>
            <a:ext cx="1160979" cy="7377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78" name="Rectangle 277"/>
          <p:cNvSpPr/>
          <p:nvPr/>
        </p:nvSpPr>
        <p:spPr bwMode="auto">
          <a:xfrm>
            <a:off x="10023483" y="3306863"/>
            <a:ext cx="182880" cy="182880"/>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cxnSp>
        <p:nvCxnSpPr>
          <p:cNvPr id="279" name="Straight Connector 278"/>
          <p:cNvCxnSpPr/>
          <p:nvPr/>
        </p:nvCxnSpPr>
        <p:spPr bwMode="auto">
          <a:xfrm flipH="1" flipV="1">
            <a:off x="10206361" y="3489743"/>
            <a:ext cx="776091" cy="2739965"/>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80" name="Straight Connector 279"/>
          <p:cNvCxnSpPr/>
          <p:nvPr/>
        </p:nvCxnSpPr>
        <p:spPr bwMode="auto">
          <a:xfrm flipH="1" flipV="1">
            <a:off x="10206363" y="3296050"/>
            <a:ext cx="780799" cy="761433"/>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nvGrpSpPr>
          <p:cNvPr id="281" name="Group 280"/>
          <p:cNvGrpSpPr/>
          <p:nvPr/>
        </p:nvGrpSpPr>
        <p:grpSpPr>
          <a:xfrm>
            <a:off x="8818393" y="4060940"/>
            <a:ext cx="2168768" cy="2168768"/>
            <a:chOff x="1840524" y="4191837"/>
            <a:chExt cx="2168768" cy="2168768"/>
          </a:xfrm>
        </p:grpSpPr>
        <p:sp>
          <p:nvSpPr>
            <p:cNvPr id="282" name="Rectangle 281"/>
            <p:cNvSpPr/>
            <p:nvPr/>
          </p:nvSpPr>
          <p:spPr bwMode="auto">
            <a:xfrm>
              <a:off x="1840524" y="4191837"/>
              <a:ext cx="2168768" cy="2168768"/>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grpSp>
          <p:nvGrpSpPr>
            <p:cNvPr id="283" name="Group 282"/>
            <p:cNvGrpSpPr/>
            <p:nvPr/>
          </p:nvGrpSpPr>
          <p:grpSpPr>
            <a:xfrm>
              <a:off x="1892734" y="4310743"/>
              <a:ext cx="2055822" cy="1793922"/>
              <a:chOff x="1390317" y="3195180"/>
              <a:chExt cx="3103942" cy="2708517"/>
            </a:xfrm>
          </p:grpSpPr>
          <p:sp>
            <p:nvSpPr>
              <p:cNvPr id="284" name="Line 8"/>
              <p:cNvSpPr>
                <a:spLocks noChangeShapeType="1"/>
              </p:cNvSpPr>
              <p:nvPr/>
            </p:nvSpPr>
            <p:spPr bwMode="auto">
              <a:xfrm flipH="1">
                <a:off x="1576554"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85" name="Line 9"/>
              <p:cNvSpPr>
                <a:spLocks noChangeShapeType="1"/>
              </p:cNvSpPr>
              <p:nvPr/>
            </p:nvSpPr>
            <p:spPr bwMode="auto">
              <a:xfrm flipH="1">
                <a:off x="1638633"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86" name="Line 10"/>
              <p:cNvSpPr>
                <a:spLocks noChangeShapeType="1"/>
              </p:cNvSpPr>
              <p:nvPr/>
            </p:nvSpPr>
            <p:spPr bwMode="auto">
              <a:xfrm>
                <a:off x="1390317" y="3384146"/>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87" name="Line 11"/>
              <p:cNvSpPr>
                <a:spLocks noChangeShapeType="1"/>
              </p:cNvSpPr>
              <p:nvPr/>
            </p:nvSpPr>
            <p:spPr bwMode="auto">
              <a:xfrm flipV="1">
                <a:off x="1390317" y="3447135"/>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nvGrpSpPr>
              <p:cNvPr id="288" name="Group 13"/>
              <p:cNvGrpSpPr>
                <a:grpSpLocks/>
              </p:cNvGrpSpPr>
              <p:nvPr/>
            </p:nvGrpSpPr>
            <p:grpSpPr bwMode="auto">
              <a:xfrm>
                <a:off x="3500998" y="3384146"/>
                <a:ext cx="151317" cy="27558"/>
                <a:chOff x="4107" y="1104"/>
                <a:chExt cx="117" cy="21"/>
              </a:xfrm>
            </p:grpSpPr>
            <p:sp>
              <p:nvSpPr>
                <p:cNvPr id="445" name="Oval 14"/>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46" name="Oval 15"/>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47" name="Oval 16"/>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289" name="Group 17"/>
              <p:cNvGrpSpPr>
                <a:grpSpLocks/>
              </p:cNvGrpSpPr>
              <p:nvPr/>
            </p:nvGrpSpPr>
            <p:grpSpPr bwMode="auto">
              <a:xfrm>
                <a:off x="1576554" y="4769899"/>
                <a:ext cx="27159" cy="164033"/>
                <a:chOff x="2640" y="2331"/>
                <a:chExt cx="21" cy="125"/>
              </a:xfrm>
            </p:grpSpPr>
            <p:sp>
              <p:nvSpPr>
                <p:cNvPr id="442" name="Oval 18"/>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43" name="Oval 19"/>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44" name="Oval 20"/>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sp>
            <p:nvSpPr>
              <p:cNvPr id="290" name="Rectangle 23"/>
              <p:cNvSpPr>
                <a:spLocks noChangeArrowheads="1"/>
              </p:cNvSpPr>
              <p:nvPr/>
            </p:nvSpPr>
            <p:spPr bwMode="auto">
              <a:xfrm>
                <a:off x="1514475" y="3321158"/>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291" name="Line 24"/>
              <p:cNvSpPr>
                <a:spLocks noChangeShapeType="1"/>
              </p:cNvSpPr>
              <p:nvPr/>
            </p:nvSpPr>
            <p:spPr bwMode="auto">
              <a:xfrm>
                <a:off x="1390317" y="3699090"/>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92" name="Line 25"/>
              <p:cNvSpPr>
                <a:spLocks noChangeShapeType="1"/>
              </p:cNvSpPr>
              <p:nvPr/>
            </p:nvSpPr>
            <p:spPr bwMode="auto">
              <a:xfrm>
                <a:off x="1390317" y="3762079"/>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93" name="Line 26"/>
              <p:cNvSpPr>
                <a:spLocks noChangeShapeType="1"/>
              </p:cNvSpPr>
              <p:nvPr/>
            </p:nvSpPr>
            <p:spPr bwMode="auto">
              <a:xfrm>
                <a:off x="1390317" y="4014034"/>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94" name="Line 27"/>
              <p:cNvSpPr>
                <a:spLocks noChangeShapeType="1"/>
              </p:cNvSpPr>
              <p:nvPr/>
            </p:nvSpPr>
            <p:spPr bwMode="auto">
              <a:xfrm>
                <a:off x="1390317" y="4077023"/>
                <a:ext cx="1055340"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95" name="Line 28"/>
              <p:cNvSpPr>
                <a:spLocks noChangeShapeType="1"/>
              </p:cNvSpPr>
              <p:nvPr/>
            </p:nvSpPr>
            <p:spPr bwMode="auto">
              <a:xfrm flipH="1">
                <a:off x="1886948"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96" name="Line 29"/>
              <p:cNvSpPr>
                <a:spLocks noChangeShapeType="1"/>
              </p:cNvSpPr>
              <p:nvPr/>
            </p:nvSpPr>
            <p:spPr bwMode="auto">
              <a:xfrm>
                <a:off x="1638633" y="4077023"/>
                <a:ext cx="1055340"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97" name="Line 30"/>
              <p:cNvSpPr>
                <a:spLocks noChangeShapeType="1"/>
              </p:cNvSpPr>
              <p:nvPr/>
            </p:nvSpPr>
            <p:spPr bwMode="auto">
              <a:xfrm flipH="1">
                <a:off x="1949027"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98" name="Line 31"/>
              <p:cNvSpPr>
                <a:spLocks noChangeShapeType="1"/>
              </p:cNvSpPr>
              <p:nvPr/>
            </p:nvSpPr>
            <p:spPr bwMode="auto">
              <a:xfrm>
                <a:off x="1700711" y="4077023"/>
                <a:ext cx="1676128"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299" name="Line 32"/>
              <p:cNvSpPr>
                <a:spLocks noChangeShapeType="1"/>
              </p:cNvSpPr>
              <p:nvPr/>
            </p:nvSpPr>
            <p:spPr bwMode="auto">
              <a:xfrm flipH="1">
                <a:off x="2197342"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00" name="Line 33"/>
              <p:cNvSpPr>
                <a:spLocks noChangeShapeType="1"/>
              </p:cNvSpPr>
              <p:nvPr/>
            </p:nvSpPr>
            <p:spPr bwMode="auto">
              <a:xfrm flipH="1">
                <a:off x="2259421"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01" name="Rectangle 34"/>
              <p:cNvSpPr>
                <a:spLocks noChangeArrowheads="1"/>
              </p:cNvSpPr>
              <p:nvPr/>
            </p:nvSpPr>
            <p:spPr bwMode="auto">
              <a:xfrm>
                <a:off x="1824869" y="3321158"/>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02" name="Rectangle 35"/>
              <p:cNvSpPr>
                <a:spLocks noChangeArrowheads="1"/>
              </p:cNvSpPr>
              <p:nvPr/>
            </p:nvSpPr>
            <p:spPr bwMode="auto">
              <a:xfrm>
                <a:off x="1514475" y="3636101"/>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03" name="Rectangle 36"/>
              <p:cNvSpPr>
                <a:spLocks noChangeArrowheads="1"/>
              </p:cNvSpPr>
              <p:nvPr/>
            </p:nvSpPr>
            <p:spPr bwMode="auto">
              <a:xfrm>
                <a:off x="2135263" y="3321158"/>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04" name="Rectangle 37"/>
              <p:cNvSpPr>
                <a:spLocks noChangeArrowheads="1"/>
              </p:cNvSpPr>
              <p:nvPr/>
            </p:nvSpPr>
            <p:spPr bwMode="auto">
              <a:xfrm>
                <a:off x="2135263" y="3636101"/>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05" name="Rectangle 38"/>
              <p:cNvSpPr>
                <a:spLocks noChangeArrowheads="1"/>
              </p:cNvSpPr>
              <p:nvPr/>
            </p:nvSpPr>
            <p:spPr bwMode="auto">
              <a:xfrm>
                <a:off x="2135263" y="3951045"/>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06" name="Rectangle 39"/>
              <p:cNvSpPr>
                <a:spLocks noChangeArrowheads="1"/>
              </p:cNvSpPr>
              <p:nvPr/>
            </p:nvSpPr>
            <p:spPr bwMode="auto">
              <a:xfrm>
                <a:off x="1514475" y="3951045"/>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07" name="Rectangle 40"/>
              <p:cNvSpPr>
                <a:spLocks noChangeArrowheads="1"/>
              </p:cNvSpPr>
              <p:nvPr/>
            </p:nvSpPr>
            <p:spPr bwMode="auto">
              <a:xfrm>
                <a:off x="1824869" y="3951045"/>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08" name="Rectangle 41"/>
              <p:cNvSpPr>
                <a:spLocks noChangeArrowheads="1"/>
              </p:cNvSpPr>
              <p:nvPr/>
            </p:nvSpPr>
            <p:spPr bwMode="auto">
              <a:xfrm>
                <a:off x="1762790" y="3573113"/>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09" name="Line 42"/>
              <p:cNvSpPr>
                <a:spLocks noChangeShapeType="1"/>
              </p:cNvSpPr>
              <p:nvPr/>
            </p:nvSpPr>
            <p:spPr bwMode="auto">
              <a:xfrm>
                <a:off x="1390317" y="4328978"/>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10" name="Line 43"/>
              <p:cNvSpPr>
                <a:spLocks noChangeShapeType="1"/>
              </p:cNvSpPr>
              <p:nvPr/>
            </p:nvSpPr>
            <p:spPr bwMode="auto">
              <a:xfrm>
                <a:off x="1390317" y="4391967"/>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11" name="Rectangle 44"/>
              <p:cNvSpPr>
                <a:spLocks noChangeArrowheads="1"/>
              </p:cNvSpPr>
              <p:nvPr/>
            </p:nvSpPr>
            <p:spPr bwMode="auto">
              <a:xfrm>
                <a:off x="1514475" y="4265989"/>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12" name="Rectangle 45"/>
              <p:cNvSpPr>
                <a:spLocks noChangeArrowheads="1"/>
              </p:cNvSpPr>
              <p:nvPr/>
            </p:nvSpPr>
            <p:spPr bwMode="auto">
              <a:xfrm>
                <a:off x="2135263" y="4265989"/>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13" name="Rectangle 46"/>
              <p:cNvSpPr>
                <a:spLocks noChangeArrowheads="1"/>
              </p:cNvSpPr>
              <p:nvPr/>
            </p:nvSpPr>
            <p:spPr bwMode="auto">
              <a:xfrm>
                <a:off x="1762790" y="4203000"/>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14" name="Line 47"/>
              <p:cNvSpPr>
                <a:spLocks noChangeShapeType="1"/>
              </p:cNvSpPr>
              <p:nvPr/>
            </p:nvSpPr>
            <p:spPr bwMode="auto">
              <a:xfrm flipH="1">
                <a:off x="2507736"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15" name="Line 48"/>
              <p:cNvSpPr>
                <a:spLocks noChangeShapeType="1"/>
              </p:cNvSpPr>
              <p:nvPr/>
            </p:nvSpPr>
            <p:spPr bwMode="auto">
              <a:xfrm flipH="1">
                <a:off x="2569815"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16" name="Line 49"/>
              <p:cNvSpPr>
                <a:spLocks noChangeShapeType="1"/>
              </p:cNvSpPr>
              <p:nvPr/>
            </p:nvSpPr>
            <p:spPr bwMode="auto">
              <a:xfrm flipH="1">
                <a:off x="2818130"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17" name="Line 50"/>
              <p:cNvSpPr>
                <a:spLocks noChangeShapeType="1"/>
              </p:cNvSpPr>
              <p:nvPr/>
            </p:nvSpPr>
            <p:spPr bwMode="auto">
              <a:xfrm flipH="1">
                <a:off x="2880209"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18" name="Line 51"/>
              <p:cNvSpPr>
                <a:spLocks noChangeShapeType="1"/>
              </p:cNvSpPr>
              <p:nvPr/>
            </p:nvSpPr>
            <p:spPr bwMode="auto">
              <a:xfrm flipH="1">
                <a:off x="3128525"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19" name="Line 52"/>
              <p:cNvSpPr>
                <a:spLocks noChangeShapeType="1"/>
              </p:cNvSpPr>
              <p:nvPr/>
            </p:nvSpPr>
            <p:spPr bwMode="auto">
              <a:xfrm flipH="1">
                <a:off x="3190603"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20" name="Rectangle 53"/>
              <p:cNvSpPr>
                <a:spLocks noChangeArrowheads="1"/>
              </p:cNvSpPr>
              <p:nvPr/>
            </p:nvSpPr>
            <p:spPr bwMode="auto">
              <a:xfrm>
                <a:off x="2445657" y="3321158"/>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21" name="Rectangle 54"/>
              <p:cNvSpPr>
                <a:spLocks noChangeArrowheads="1"/>
              </p:cNvSpPr>
              <p:nvPr/>
            </p:nvSpPr>
            <p:spPr bwMode="auto">
              <a:xfrm>
                <a:off x="2756052" y="3321158"/>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22" name="Rectangle 55"/>
              <p:cNvSpPr>
                <a:spLocks noChangeArrowheads="1"/>
              </p:cNvSpPr>
              <p:nvPr/>
            </p:nvSpPr>
            <p:spPr bwMode="auto">
              <a:xfrm>
                <a:off x="2756052" y="3636101"/>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23" name="Rectangle 56"/>
              <p:cNvSpPr>
                <a:spLocks noChangeArrowheads="1"/>
              </p:cNvSpPr>
              <p:nvPr/>
            </p:nvSpPr>
            <p:spPr bwMode="auto">
              <a:xfrm>
                <a:off x="2756052" y="3951045"/>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24" name="Rectangle 57"/>
              <p:cNvSpPr>
                <a:spLocks noChangeArrowheads="1"/>
              </p:cNvSpPr>
              <p:nvPr/>
            </p:nvSpPr>
            <p:spPr bwMode="auto">
              <a:xfrm>
                <a:off x="2445657" y="3951045"/>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25" name="Rectangle 58"/>
              <p:cNvSpPr>
                <a:spLocks noChangeArrowheads="1"/>
              </p:cNvSpPr>
              <p:nvPr/>
            </p:nvSpPr>
            <p:spPr bwMode="auto">
              <a:xfrm>
                <a:off x="2383579" y="3573113"/>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26" name="Rectangle 59"/>
              <p:cNvSpPr>
                <a:spLocks noChangeArrowheads="1"/>
              </p:cNvSpPr>
              <p:nvPr/>
            </p:nvSpPr>
            <p:spPr bwMode="auto">
              <a:xfrm>
                <a:off x="3066446" y="3321158"/>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27" name="Rectangle 60"/>
              <p:cNvSpPr>
                <a:spLocks noChangeArrowheads="1"/>
              </p:cNvSpPr>
              <p:nvPr/>
            </p:nvSpPr>
            <p:spPr bwMode="auto">
              <a:xfrm>
                <a:off x="3066446" y="3951045"/>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28" name="Rectangle 61"/>
              <p:cNvSpPr>
                <a:spLocks noChangeArrowheads="1"/>
              </p:cNvSpPr>
              <p:nvPr/>
            </p:nvSpPr>
            <p:spPr bwMode="auto">
              <a:xfrm>
                <a:off x="3004367" y="3573113"/>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29" name="Rectangle 62"/>
              <p:cNvSpPr>
                <a:spLocks noChangeArrowheads="1"/>
              </p:cNvSpPr>
              <p:nvPr/>
            </p:nvSpPr>
            <p:spPr bwMode="auto">
              <a:xfrm>
                <a:off x="2756052" y="4265989"/>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30" name="Rectangle 63"/>
              <p:cNvSpPr>
                <a:spLocks noChangeArrowheads="1"/>
              </p:cNvSpPr>
              <p:nvPr/>
            </p:nvSpPr>
            <p:spPr bwMode="auto">
              <a:xfrm>
                <a:off x="2383579" y="4203000"/>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31" name="Rectangle 64"/>
              <p:cNvSpPr>
                <a:spLocks noChangeArrowheads="1"/>
              </p:cNvSpPr>
              <p:nvPr/>
            </p:nvSpPr>
            <p:spPr bwMode="auto">
              <a:xfrm>
                <a:off x="3004367" y="4203000"/>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32" name="Line 65"/>
              <p:cNvSpPr>
                <a:spLocks noChangeShapeType="1"/>
              </p:cNvSpPr>
              <p:nvPr/>
            </p:nvSpPr>
            <p:spPr bwMode="auto">
              <a:xfrm flipH="1">
                <a:off x="3935549"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33" name="Line 66"/>
              <p:cNvSpPr>
                <a:spLocks noChangeShapeType="1"/>
              </p:cNvSpPr>
              <p:nvPr/>
            </p:nvSpPr>
            <p:spPr bwMode="auto">
              <a:xfrm flipH="1">
                <a:off x="3997628"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34" name="Line 67"/>
              <p:cNvSpPr>
                <a:spLocks noChangeShapeType="1"/>
              </p:cNvSpPr>
              <p:nvPr/>
            </p:nvSpPr>
            <p:spPr bwMode="auto">
              <a:xfrm flipH="1">
                <a:off x="4245944"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35" name="Line 68"/>
              <p:cNvSpPr>
                <a:spLocks noChangeShapeType="1"/>
              </p:cNvSpPr>
              <p:nvPr/>
            </p:nvSpPr>
            <p:spPr bwMode="auto">
              <a:xfrm flipH="1">
                <a:off x="4308022" y="3195180"/>
                <a:ext cx="0" cy="1385753"/>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36" name="Line 69"/>
              <p:cNvSpPr>
                <a:spLocks noChangeShapeType="1"/>
              </p:cNvSpPr>
              <p:nvPr/>
            </p:nvSpPr>
            <p:spPr bwMode="auto">
              <a:xfrm flipV="1">
                <a:off x="3749313" y="3447135"/>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37" name="Line 70"/>
              <p:cNvSpPr>
                <a:spLocks noChangeShapeType="1"/>
              </p:cNvSpPr>
              <p:nvPr/>
            </p:nvSpPr>
            <p:spPr bwMode="auto">
              <a:xfrm flipV="1">
                <a:off x="3749313" y="3384146"/>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38" name="Line 71"/>
              <p:cNvSpPr>
                <a:spLocks noChangeShapeType="1"/>
              </p:cNvSpPr>
              <p:nvPr/>
            </p:nvSpPr>
            <p:spPr bwMode="auto">
              <a:xfrm flipV="1">
                <a:off x="3749313" y="3699090"/>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39" name="Line 72"/>
              <p:cNvSpPr>
                <a:spLocks noChangeShapeType="1"/>
              </p:cNvSpPr>
              <p:nvPr/>
            </p:nvSpPr>
            <p:spPr bwMode="auto">
              <a:xfrm flipV="1">
                <a:off x="3749313" y="3762079"/>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40" name="Line 73"/>
              <p:cNvSpPr>
                <a:spLocks noChangeShapeType="1"/>
              </p:cNvSpPr>
              <p:nvPr/>
            </p:nvSpPr>
            <p:spPr bwMode="auto">
              <a:xfrm flipV="1">
                <a:off x="3749313" y="4014034"/>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41" name="Line 74"/>
              <p:cNvSpPr>
                <a:spLocks noChangeShapeType="1"/>
              </p:cNvSpPr>
              <p:nvPr/>
            </p:nvSpPr>
            <p:spPr bwMode="auto">
              <a:xfrm flipV="1">
                <a:off x="3749313" y="4077023"/>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42" name="Line 75"/>
              <p:cNvSpPr>
                <a:spLocks noChangeShapeType="1"/>
              </p:cNvSpPr>
              <p:nvPr/>
            </p:nvSpPr>
            <p:spPr bwMode="auto">
              <a:xfrm flipV="1">
                <a:off x="3749313" y="4328978"/>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43" name="Line 76"/>
              <p:cNvSpPr>
                <a:spLocks noChangeShapeType="1"/>
              </p:cNvSpPr>
              <p:nvPr/>
            </p:nvSpPr>
            <p:spPr bwMode="auto">
              <a:xfrm flipV="1">
                <a:off x="3749313" y="4391967"/>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44" name="Rectangle 77"/>
              <p:cNvSpPr>
                <a:spLocks noChangeArrowheads="1"/>
              </p:cNvSpPr>
              <p:nvPr/>
            </p:nvSpPr>
            <p:spPr bwMode="auto">
              <a:xfrm>
                <a:off x="3873471" y="3321158"/>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45" name="Rectangle 78"/>
              <p:cNvSpPr>
                <a:spLocks noChangeArrowheads="1"/>
              </p:cNvSpPr>
              <p:nvPr/>
            </p:nvSpPr>
            <p:spPr bwMode="auto">
              <a:xfrm>
                <a:off x="4183865" y="3321158"/>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46" name="Rectangle 79"/>
              <p:cNvSpPr>
                <a:spLocks noChangeArrowheads="1"/>
              </p:cNvSpPr>
              <p:nvPr/>
            </p:nvSpPr>
            <p:spPr bwMode="auto">
              <a:xfrm>
                <a:off x="4183865" y="3636101"/>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47" name="Rectangle 80"/>
              <p:cNvSpPr>
                <a:spLocks noChangeArrowheads="1"/>
              </p:cNvSpPr>
              <p:nvPr/>
            </p:nvSpPr>
            <p:spPr bwMode="auto">
              <a:xfrm>
                <a:off x="4183865" y="3951045"/>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48" name="Rectangle 81"/>
              <p:cNvSpPr>
                <a:spLocks noChangeArrowheads="1"/>
              </p:cNvSpPr>
              <p:nvPr/>
            </p:nvSpPr>
            <p:spPr bwMode="auto">
              <a:xfrm>
                <a:off x="3873471" y="3951045"/>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49" name="Rectangle 82"/>
              <p:cNvSpPr>
                <a:spLocks noChangeArrowheads="1"/>
              </p:cNvSpPr>
              <p:nvPr/>
            </p:nvSpPr>
            <p:spPr bwMode="auto">
              <a:xfrm>
                <a:off x="3811392" y="3573113"/>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50" name="Rectangle 83"/>
              <p:cNvSpPr>
                <a:spLocks noChangeArrowheads="1"/>
              </p:cNvSpPr>
              <p:nvPr/>
            </p:nvSpPr>
            <p:spPr bwMode="auto">
              <a:xfrm>
                <a:off x="4183865" y="4265989"/>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51" name="Rectangle 84"/>
              <p:cNvSpPr>
                <a:spLocks noChangeArrowheads="1"/>
              </p:cNvSpPr>
              <p:nvPr/>
            </p:nvSpPr>
            <p:spPr bwMode="auto">
              <a:xfrm>
                <a:off x="3811392" y="4203000"/>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52" name="Line 87"/>
              <p:cNvSpPr>
                <a:spLocks noChangeShapeType="1"/>
              </p:cNvSpPr>
              <p:nvPr/>
            </p:nvSpPr>
            <p:spPr bwMode="auto">
              <a:xfrm>
                <a:off x="1390317" y="5336798"/>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53" name="Line 88"/>
              <p:cNvSpPr>
                <a:spLocks noChangeShapeType="1"/>
              </p:cNvSpPr>
              <p:nvPr/>
            </p:nvSpPr>
            <p:spPr bwMode="auto">
              <a:xfrm>
                <a:off x="1390317" y="5399787"/>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54" name="Line 89"/>
              <p:cNvSpPr>
                <a:spLocks noChangeShapeType="1"/>
              </p:cNvSpPr>
              <p:nvPr/>
            </p:nvSpPr>
            <p:spPr bwMode="auto">
              <a:xfrm>
                <a:off x="1390317" y="5651742"/>
                <a:ext cx="1986523"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55" name="Line 90"/>
              <p:cNvSpPr>
                <a:spLocks noChangeShapeType="1"/>
              </p:cNvSpPr>
              <p:nvPr/>
            </p:nvSpPr>
            <p:spPr bwMode="auto">
              <a:xfrm>
                <a:off x="1390317" y="5714731"/>
                <a:ext cx="1055340"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56" name="Line 91"/>
              <p:cNvSpPr>
                <a:spLocks noChangeShapeType="1"/>
              </p:cNvSpPr>
              <p:nvPr/>
            </p:nvSpPr>
            <p:spPr bwMode="auto">
              <a:xfrm>
                <a:off x="1700711" y="5714731"/>
                <a:ext cx="1676128"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57" name="Line 92"/>
              <p:cNvSpPr>
                <a:spLocks noChangeShapeType="1"/>
              </p:cNvSpPr>
              <p:nvPr/>
            </p:nvSpPr>
            <p:spPr bwMode="auto">
              <a:xfrm flipH="1">
                <a:off x="1576554"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58" name="Line 93"/>
              <p:cNvSpPr>
                <a:spLocks noChangeShapeType="1"/>
              </p:cNvSpPr>
              <p:nvPr/>
            </p:nvSpPr>
            <p:spPr bwMode="auto">
              <a:xfrm flipH="1">
                <a:off x="1638633"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59" name="Line 94"/>
              <p:cNvSpPr>
                <a:spLocks noChangeShapeType="1"/>
              </p:cNvSpPr>
              <p:nvPr/>
            </p:nvSpPr>
            <p:spPr bwMode="auto">
              <a:xfrm flipH="1">
                <a:off x="1886948"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0" name="Line 95"/>
              <p:cNvSpPr>
                <a:spLocks noChangeShapeType="1"/>
              </p:cNvSpPr>
              <p:nvPr/>
            </p:nvSpPr>
            <p:spPr bwMode="auto">
              <a:xfrm flipH="1">
                <a:off x="1949027"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1" name="Line 96"/>
              <p:cNvSpPr>
                <a:spLocks noChangeShapeType="1"/>
              </p:cNvSpPr>
              <p:nvPr/>
            </p:nvSpPr>
            <p:spPr bwMode="auto">
              <a:xfrm flipH="1">
                <a:off x="2197342"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2" name="Line 97"/>
              <p:cNvSpPr>
                <a:spLocks noChangeShapeType="1"/>
              </p:cNvSpPr>
              <p:nvPr/>
            </p:nvSpPr>
            <p:spPr bwMode="auto">
              <a:xfrm flipH="1">
                <a:off x="2259421"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3" name="Line 98"/>
              <p:cNvSpPr>
                <a:spLocks noChangeShapeType="1"/>
              </p:cNvSpPr>
              <p:nvPr/>
            </p:nvSpPr>
            <p:spPr bwMode="auto">
              <a:xfrm flipH="1">
                <a:off x="2507736"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4" name="Line 99"/>
              <p:cNvSpPr>
                <a:spLocks noChangeShapeType="1"/>
              </p:cNvSpPr>
              <p:nvPr/>
            </p:nvSpPr>
            <p:spPr bwMode="auto">
              <a:xfrm flipH="1">
                <a:off x="2569815"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5" name="Line 100"/>
              <p:cNvSpPr>
                <a:spLocks noChangeShapeType="1"/>
              </p:cNvSpPr>
              <p:nvPr/>
            </p:nvSpPr>
            <p:spPr bwMode="auto">
              <a:xfrm flipH="1">
                <a:off x="2818130"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6" name="Line 101"/>
              <p:cNvSpPr>
                <a:spLocks noChangeShapeType="1"/>
              </p:cNvSpPr>
              <p:nvPr/>
            </p:nvSpPr>
            <p:spPr bwMode="auto">
              <a:xfrm flipH="1">
                <a:off x="2880209"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7" name="Line 102"/>
              <p:cNvSpPr>
                <a:spLocks noChangeShapeType="1"/>
              </p:cNvSpPr>
              <p:nvPr/>
            </p:nvSpPr>
            <p:spPr bwMode="auto">
              <a:xfrm flipH="1">
                <a:off x="3128525"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8" name="Line 103"/>
              <p:cNvSpPr>
                <a:spLocks noChangeShapeType="1"/>
              </p:cNvSpPr>
              <p:nvPr/>
            </p:nvSpPr>
            <p:spPr bwMode="auto">
              <a:xfrm flipH="1">
                <a:off x="3190603"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69" name="Line 104"/>
              <p:cNvSpPr>
                <a:spLocks noChangeShapeType="1"/>
              </p:cNvSpPr>
              <p:nvPr/>
            </p:nvSpPr>
            <p:spPr bwMode="auto">
              <a:xfrm>
                <a:off x="1638633" y="5714731"/>
                <a:ext cx="1055340"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70" name="Rectangle 105"/>
              <p:cNvSpPr>
                <a:spLocks noChangeArrowheads="1"/>
              </p:cNvSpPr>
              <p:nvPr/>
            </p:nvSpPr>
            <p:spPr bwMode="auto">
              <a:xfrm>
                <a:off x="1514475" y="5273809"/>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71" name="Rectangle 106"/>
              <p:cNvSpPr>
                <a:spLocks noChangeArrowheads="1"/>
              </p:cNvSpPr>
              <p:nvPr/>
            </p:nvSpPr>
            <p:spPr bwMode="auto">
              <a:xfrm>
                <a:off x="2135263" y="5273809"/>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72" name="Rectangle 107"/>
              <p:cNvSpPr>
                <a:spLocks noChangeArrowheads="1"/>
              </p:cNvSpPr>
              <p:nvPr/>
            </p:nvSpPr>
            <p:spPr bwMode="auto">
              <a:xfrm>
                <a:off x="2135263" y="5588753"/>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73" name="Rectangle 108"/>
              <p:cNvSpPr>
                <a:spLocks noChangeArrowheads="1"/>
              </p:cNvSpPr>
              <p:nvPr/>
            </p:nvSpPr>
            <p:spPr bwMode="auto">
              <a:xfrm>
                <a:off x="1514475" y="5588753"/>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74" name="Rectangle 109"/>
              <p:cNvSpPr>
                <a:spLocks noChangeArrowheads="1"/>
              </p:cNvSpPr>
              <p:nvPr/>
            </p:nvSpPr>
            <p:spPr bwMode="auto">
              <a:xfrm>
                <a:off x="1824869" y="5588753"/>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75" name="Rectangle 110"/>
              <p:cNvSpPr>
                <a:spLocks noChangeArrowheads="1"/>
              </p:cNvSpPr>
              <p:nvPr/>
            </p:nvSpPr>
            <p:spPr bwMode="auto">
              <a:xfrm>
                <a:off x="1762790" y="5210821"/>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76" name="Rectangle 111"/>
              <p:cNvSpPr>
                <a:spLocks noChangeArrowheads="1"/>
              </p:cNvSpPr>
              <p:nvPr/>
            </p:nvSpPr>
            <p:spPr bwMode="auto">
              <a:xfrm>
                <a:off x="2756052" y="5273809"/>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77" name="Rectangle 112"/>
              <p:cNvSpPr>
                <a:spLocks noChangeArrowheads="1"/>
              </p:cNvSpPr>
              <p:nvPr/>
            </p:nvSpPr>
            <p:spPr bwMode="auto">
              <a:xfrm>
                <a:off x="2756052" y="5588753"/>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78" name="Rectangle 113"/>
              <p:cNvSpPr>
                <a:spLocks noChangeArrowheads="1"/>
              </p:cNvSpPr>
              <p:nvPr/>
            </p:nvSpPr>
            <p:spPr bwMode="auto">
              <a:xfrm>
                <a:off x="2445657" y="5588753"/>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79" name="Rectangle 114"/>
              <p:cNvSpPr>
                <a:spLocks noChangeArrowheads="1"/>
              </p:cNvSpPr>
              <p:nvPr/>
            </p:nvSpPr>
            <p:spPr bwMode="auto">
              <a:xfrm>
                <a:off x="2383579" y="5210821"/>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80" name="Rectangle 115"/>
              <p:cNvSpPr>
                <a:spLocks noChangeArrowheads="1"/>
              </p:cNvSpPr>
              <p:nvPr/>
            </p:nvSpPr>
            <p:spPr bwMode="auto">
              <a:xfrm>
                <a:off x="3066446" y="5588753"/>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81" name="Rectangle 116"/>
              <p:cNvSpPr>
                <a:spLocks noChangeArrowheads="1"/>
              </p:cNvSpPr>
              <p:nvPr/>
            </p:nvSpPr>
            <p:spPr bwMode="auto">
              <a:xfrm>
                <a:off x="3004367" y="5210821"/>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grpSp>
            <p:nvGrpSpPr>
              <p:cNvPr id="382" name="Group 119"/>
              <p:cNvGrpSpPr>
                <a:grpSpLocks/>
              </p:cNvGrpSpPr>
              <p:nvPr/>
            </p:nvGrpSpPr>
            <p:grpSpPr bwMode="auto">
              <a:xfrm>
                <a:off x="3500998" y="3699090"/>
                <a:ext cx="151317" cy="27558"/>
                <a:chOff x="4107" y="1104"/>
                <a:chExt cx="117" cy="21"/>
              </a:xfrm>
            </p:grpSpPr>
            <p:sp>
              <p:nvSpPr>
                <p:cNvPr id="439" name="Oval 120"/>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40" name="Oval 121"/>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41" name="Oval 122"/>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383" name="Group 123"/>
              <p:cNvGrpSpPr>
                <a:grpSpLocks/>
              </p:cNvGrpSpPr>
              <p:nvPr/>
            </p:nvGrpSpPr>
            <p:grpSpPr bwMode="auto">
              <a:xfrm>
                <a:off x="3500998" y="4014034"/>
                <a:ext cx="151317" cy="27558"/>
                <a:chOff x="4107" y="1104"/>
                <a:chExt cx="117" cy="21"/>
              </a:xfrm>
            </p:grpSpPr>
            <p:sp>
              <p:nvSpPr>
                <p:cNvPr id="436" name="Oval 124"/>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37" name="Oval 125"/>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38" name="Oval 126"/>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384" name="Group 127"/>
              <p:cNvGrpSpPr>
                <a:grpSpLocks/>
              </p:cNvGrpSpPr>
              <p:nvPr/>
            </p:nvGrpSpPr>
            <p:grpSpPr bwMode="auto">
              <a:xfrm>
                <a:off x="3500998" y="4328978"/>
                <a:ext cx="151317" cy="27558"/>
                <a:chOff x="4107" y="1104"/>
                <a:chExt cx="117" cy="21"/>
              </a:xfrm>
            </p:grpSpPr>
            <p:sp>
              <p:nvSpPr>
                <p:cNvPr id="433" name="Oval 128"/>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34" name="Oval 129"/>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35" name="Oval 130"/>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385" name="Group 131"/>
              <p:cNvGrpSpPr>
                <a:grpSpLocks/>
              </p:cNvGrpSpPr>
              <p:nvPr/>
            </p:nvGrpSpPr>
            <p:grpSpPr bwMode="auto">
              <a:xfrm>
                <a:off x="3500998" y="5336798"/>
                <a:ext cx="151317" cy="27558"/>
                <a:chOff x="4107" y="1104"/>
                <a:chExt cx="117" cy="21"/>
              </a:xfrm>
            </p:grpSpPr>
            <p:sp>
              <p:nvSpPr>
                <p:cNvPr id="430" name="Oval 132"/>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31" name="Oval 133"/>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32" name="Oval 134"/>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386" name="Group 135"/>
              <p:cNvGrpSpPr>
                <a:grpSpLocks/>
              </p:cNvGrpSpPr>
              <p:nvPr/>
            </p:nvGrpSpPr>
            <p:grpSpPr bwMode="auto">
              <a:xfrm>
                <a:off x="3500998" y="5651742"/>
                <a:ext cx="151317" cy="27558"/>
                <a:chOff x="4107" y="1104"/>
                <a:chExt cx="117" cy="21"/>
              </a:xfrm>
            </p:grpSpPr>
            <p:sp>
              <p:nvSpPr>
                <p:cNvPr id="427" name="Oval 136"/>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28" name="Oval 137"/>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29" name="Oval 138"/>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sp>
            <p:nvSpPr>
              <p:cNvPr id="387" name="Line 139"/>
              <p:cNvSpPr>
                <a:spLocks noChangeShapeType="1"/>
              </p:cNvSpPr>
              <p:nvPr/>
            </p:nvSpPr>
            <p:spPr bwMode="auto">
              <a:xfrm flipV="1">
                <a:off x="3749313" y="5336798"/>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88" name="Line 140"/>
              <p:cNvSpPr>
                <a:spLocks noChangeShapeType="1"/>
              </p:cNvSpPr>
              <p:nvPr/>
            </p:nvSpPr>
            <p:spPr bwMode="auto">
              <a:xfrm flipV="1">
                <a:off x="3749313" y="5399787"/>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89" name="Line 141"/>
              <p:cNvSpPr>
                <a:spLocks noChangeShapeType="1"/>
              </p:cNvSpPr>
              <p:nvPr/>
            </p:nvSpPr>
            <p:spPr bwMode="auto">
              <a:xfrm flipV="1">
                <a:off x="3749313" y="5651742"/>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90" name="Line 142"/>
              <p:cNvSpPr>
                <a:spLocks noChangeShapeType="1"/>
              </p:cNvSpPr>
              <p:nvPr/>
            </p:nvSpPr>
            <p:spPr bwMode="auto">
              <a:xfrm flipV="1">
                <a:off x="3749313" y="5714731"/>
                <a:ext cx="744946" cy="0"/>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91" name="Line 143"/>
              <p:cNvSpPr>
                <a:spLocks noChangeShapeType="1"/>
              </p:cNvSpPr>
              <p:nvPr/>
            </p:nvSpPr>
            <p:spPr bwMode="auto">
              <a:xfrm flipH="1">
                <a:off x="4245944"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92" name="Line 144"/>
              <p:cNvSpPr>
                <a:spLocks noChangeShapeType="1"/>
              </p:cNvSpPr>
              <p:nvPr/>
            </p:nvSpPr>
            <p:spPr bwMode="auto">
              <a:xfrm flipH="1">
                <a:off x="3997628"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93" name="Line 145"/>
              <p:cNvSpPr>
                <a:spLocks noChangeShapeType="1"/>
              </p:cNvSpPr>
              <p:nvPr/>
            </p:nvSpPr>
            <p:spPr bwMode="auto">
              <a:xfrm flipH="1">
                <a:off x="3935549"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94" name="Line 146"/>
              <p:cNvSpPr>
                <a:spLocks noChangeShapeType="1"/>
              </p:cNvSpPr>
              <p:nvPr/>
            </p:nvSpPr>
            <p:spPr bwMode="auto">
              <a:xfrm flipH="1">
                <a:off x="4308022" y="5147832"/>
                <a:ext cx="0" cy="755865"/>
              </a:xfrm>
              <a:prstGeom prst="line">
                <a:avLst/>
              </a:prstGeom>
              <a:noFill/>
              <a:ln w="11113">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395" name="Rectangle 147"/>
              <p:cNvSpPr>
                <a:spLocks noChangeArrowheads="1"/>
              </p:cNvSpPr>
              <p:nvPr/>
            </p:nvSpPr>
            <p:spPr bwMode="auto">
              <a:xfrm>
                <a:off x="4183865" y="5273809"/>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96" name="Rectangle 148"/>
              <p:cNvSpPr>
                <a:spLocks noChangeArrowheads="1"/>
              </p:cNvSpPr>
              <p:nvPr/>
            </p:nvSpPr>
            <p:spPr bwMode="auto">
              <a:xfrm>
                <a:off x="4183865" y="5588753"/>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97" name="Rectangle 149"/>
              <p:cNvSpPr>
                <a:spLocks noChangeArrowheads="1"/>
              </p:cNvSpPr>
              <p:nvPr/>
            </p:nvSpPr>
            <p:spPr bwMode="auto">
              <a:xfrm>
                <a:off x="3873471" y="5588753"/>
                <a:ext cx="186236" cy="18896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sp>
            <p:nvSpPr>
              <p:cNvPr id="398" name="Rectangle 150"/>
              <p:cNvSpPr>
                <a:spLocks noChangeArrowheads="1"/>
              </p:cNvSpPr>
              <p:nvPr/>
            </p:nvSpPr>
            <p:spPr bwMode="auto">
              <a:xfrm>
                <a:off x="3811392" y="5210821"/>
                <a:ext cx="310394" cy="3149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Intel Clear"/>
                  <a:ea typeface="+mn-ea"/>
                  <a:cs typeface="+mn-cs"/>
                </a:endParaRPr>
              </a:p>
            </p:txBody>
          </p:sp>
          <p:grpSp>
            <p:nvGrpSpPr>
              <p:cNvPr id="399" name="Group 151"/>
              <p:cNvGrpSpPr>
                <a:grpSpLocks/>
              </p:cNvGrpSpPr>
              <p:nvPr/>
            </p:nvGrpSpPr>
            <p:grpSpPr bwMode="auto">
              <a:xfrm>
                <a:off x="1886948" y="4769899"/>
                <a:ext cx="27159" cy="164033"/>
                <a:chOff x="2640" y="2331"/>
                <a:chExt cx="21" cy="125"/>
              </a:xfrm>
            </p:grpSpPr>
            <p:sp>
              <p:nvSpPr>
                <p:cNvPr id="424" name="Oval 152"/>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25" name="Oval 153"/>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26" name="Oval 154"/>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400" name="Group 155"/>
              <p:cNvGrpSpPr>
                <a:grpSpLocks/>
              </p:cNvGrpSpPr>
              <p:nvPr/>
            </p:nvGrpSpPr>
            <p:grpSpPr bwMode="auto">
              <a:xfrm>
                <a:off x="2507736" y="4769899"/>
                <a:ext cx="27159" cy="164033"/>
                <a:chOff x="2640" y="2331"/>
                <a:chExt cx="21" cy="125"/>
              </a:xfrm>
            </p:grpSpPr>
            <p:sp>
              <p:nvSpPr>
                <p:cNvPr id="421" name="Oval 156"/>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22" name="Oval 157"/>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23" name="Oval 158"/>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401" name="Group 159"/>
              <p:cNvGrpSpPr>
                <a:grpSpLocks/>
              </p:cNvGrpSpPr>
              <p:nvPr/>
            </p:nvGrpSpPr>
            <p:grpSpPr bwMode="auto">
              <a:xfrm>
                <a:off x="2197342" y="4769899"/>
                <a:ext cx="27159" cy="164033"/>
                <a:chOff x="2640" y="2331"/>
                <a:chExt cx="21" cy="125"/>
              </a:xfrm>
            </p:grpSpPr>
            <p:sp>
              <p:nvSpPr>
                <p:cNvPr id="418" name="Oval 160"/>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19" name="Oval 161"/>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20" name="Oval 162"/>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402" name="Group 163"/>
              <p:cNvGrpSpPr>
                <a:grpSpLocks/>
              </p:cNvGrpSpPr>
              <p:nvPr/>
            </p:nvGrpSpPr>
            <p:grpSpPr bwMode="auto">
              <a:xfrm>
                <a:off x="3128525" y="4769899"/>
                <a:ext cx="27159" cy="164033"/>
                <a:chOff x="2640" y="2331"/>
                <a:chExt cx="21" cy="125"/>
              </a:xfrm>
            </p:grpSpPr>
            <p:sp>
              <p:nvSpPr>
                <p:cNvPr id="415" name="Oval 164"/>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16" name="Oval 165"/>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17" name="Oval 166"/>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403" name="Group 167"/>
              <p:cNvGrpSpPr>
                <a:grpSpLocks/>
              </p:cNvGrpSpPr>
              <p:nvPr/>
            </p:nvGrpSpPr>
            <p:grpSpPr bwMode="auto">
              <a:xfrm>
                <a:off x="2818130" y="4769899"/>
                <a:ext cx="27159" cy="164033"/>
                <a:chOff x="2640" y="2331"/>
                <a:chExt cx="21" cy="125"/>
              </a:xfrm>
            </p:grpSpPr>
            <p:sp>
              <p:nvSpPr>
                <p:cNvPr id="412" name="Oval 168"/>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13" name="Oval 169"/>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14" name="Oval 170"/>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404" name="Group 171"/>
              <p:cNvGrpSpPr>
                <a:grpSpLocks/>
              </p:cNvGrpSpPr>
              <p:nvPr/>
            </p:nvGrpSpPr>
            <p:grpSpPr bwMode="auto">
              <a:xfrm>
                <a:off x="4245944" y="4769899"/>
                <a:ext cx="27159" cy="164033"/>
                <a:chOff x="2640" y="2331"/>
                <a:chExt cx="21" cy="125"/>
              </a:xfrm>
            </p:grpSpPr>
            <p:sp>
              <p:nvSpPr>
                <p:cNvPr id="409" name="Oval 172"/>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10" name="Oval 173"/>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11" name="Oval 174"/>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nvGrpSpPr>
              <p:cNvPr id="405" name="Group 175"/>
              <p:cNvGrpSpPr>
                <a:grpSpLocks/>
              </p:cNvGrpSpPr>
              <p:nvPr/>
            </p:nvGrpSpPr>
            <p:grpSpPr bwMode="auto">
              <a:xfrm>
                <a:off x="3935549" y="4769899"/>
                <a:ext cx="27159" cy="164033"/>
                <a:chOff x="2640" y="2331"/>
                <a:chExt cx="21" cy="125"/>
              </a:xfrm>
            </p:grpSpPr>
            <p:sp>
              <p:nvSpPr>
                <p:cNvPr id="406" name="Oval 176"/>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07" name="Oval 177"/>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sp>
              <p:nvSpPr>
                <p:cNvPr id="408" name="Oval 178"/>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a:effectLst>
                  <a:outerShdw dist="35921" dir="2700000" algn="ctr" rotWithShape="0">
                    <a:schemeClr val="bg2"/>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Intel Clear"/>
                    <a:ea typeface="+mn-ea"/>
                    <a:cs typeface="+mn-cs"/>
                  </a:endParaRPr>
                </a:p>
              </p:txBody>
            </p:sp>
          </p:grpSp>
        </p:grpSp>
      </p:grpSp>
      <p:sp>
        <p:nvSpPr>
          <p:cNvPr id="448" name="Rounded Rectangle 375"/>
          <p:cNvSpPr/>
          <p:nvPr/>
        </p:nvSpPr>
        <p:spPr bwMode="auto">
          <a:xfrm>
            <a:off x="7364858" y="5704524"/>
            <a:ext cx="1159561" cy="452283"/>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377" rtl="0" eaLnBrk="0" fontAlgn="base" latinLnBrk="0" hangingPunct="0">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white"/>
                </a:solidFill>
                <a:effectLst/>
                <a:uLnTx/>
                <a:uFillTx/>
                <a:latin typeface="Arial" charset="0"/>
                <a:ea typeface="+mn-ea"/>
                <a:cs typeface="+mn-cs"/>
              </a:rPr>
              <a:t>Programmable Routing Switch</a:t>
            </a:r>
          </a:p>
        </p:txBody>
      </p:sp>
      <p:sp>
        <p:nvSpPr>
          <p:cNvPr id="449" name="Rounded Rectangle 376"/>
          <p:cNvSpPr/>
          <p:nvPr/>
        </p:nvSpPr>
        <p:spPr bwMode="auto">
          <a:xfrm>
            <a:off x="11115393" y="5526501"/>
            <a:ext cx="745112" cy="461304"/>
          </a:xfrm>
          <a:prstGeom prst="round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377" rtl="0" eaLnBrk="0" fontAlgn="base" latinLnBrk="0" hangingPunct="0">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white"/>
                </a:solidFill>
                <a:effectLst/>
                <a:uLnTx/>
                <a:uFillTx/>
                <a:latin typeface="Arial" charset="0"/>
                <a:ea typeface="+mn-ea"/>
                <a:cs typeface="+mn-cs"/>
              </a:rPr>
              <a:t>Logic Modules</a:t>
            </a:r>
          </a:p>
        </p:txBody>
      </p:sp>
      <p:cxnSp>
        <p:nvCxnSpPr>
          <p:cNvPr id="450" name="Straight Arrow Connector 449"/>
          <p:cNvCxnSpPr>
            <a:stCxn id="449" idx="1"/>
            <a:endCxn id="398" idx="3"/>
          </p:cNvCxnSpPr>
          <p:nvPr/>
        </p:nvCxnSpPr>
        <p:spPr bwMode="auto">
          <a:xfrm flipH="1" flipV="1">
            <a:off x="10679729" y="5619158"/>
            <a:ext cx="435665" cy="137996"/>
          </a:xfrm>
          <a:prstGeom prst="straightConnector1">
            <a:avLst/>
          </a:prstGeom>
          <a:solidFill>
            <a:schemeClr val="accent1"/>
          </a:solidFill>
          <a:ln w="28575" cap="flat" cmpd="sng" algn="ctr">
            <a:solidFill>
              <a:schemeClr val="accent1"/>
            </a:solidFill>
            <a:prstDash val="solid"/>
            <a:round/>
            <a:headEnd type="none" w="med" len="med"/>
            <a:tailEnd type="arrow"/>
          </a:ln>
          <a:effectLst/>
        </p:spPr>
      </p:cxnSp>
      <p:cxnSp>
        <p:nvCxnSpPr>
          <p:cNvPr id="451" name="Straight Arrow Connector 450"/>
          <p:cNvCxnSpPr>
            <a:stCxn id="448" idx="3"/>
            <a:endCxn id="370" idx="2"/>
          </p:cNvCxnSpPr>
          <p:nvPr/>
        </p:nvCxnSpPr>
        <p:spPr bwMode="auto">
          <a:xfrm flipV="1">
            <a:off x="8524419" y="5681735"/>
            <a:ext cx="490093" cy="248931"/>
          </a:xfrm>
          <a:prstGeom prst="straightConnector1">
            <a:avLst/>
          </a:prstGeom>
          <a:solidFill>
            <a:schemeClr val="accent1"/>
          </a:solidFill>
          <a:ln w="28575" cap="flat" cmpd="sng" algn="ctr">
            <a:solidFill>
              <a:schemeClr val="accent1"/>
            </a:solidFill>
            <a:prstDash val="solid"/>
            <a:round/>
            <a:headEnd type="none" w="med" len="med"/>
            <a:tailEnd type="arrow"/>
          </a:ln>
          <a:effectLst/>
        </p:spPr>
      </p:cxnSp>
    </p:spTree>
    <p:custDataLst>
      <p:tags r:id="rId1"/>
    </p:custDataLst>
    <p:extLst>
      <p:ext uri="{BB962C8B-B14F-4D97-AF65-F5344CB8AC3E}">
        <p14:creationId xmlns:p14="http://schemas.microsoft.com/office/powerpoint/2010/main" val="101426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8508" y="961291"/>
            <a:ext cx="11355753" cy="4150104"/>
          </a:xfrm>
          <a:prstGeom prst="rect">
            <a:avLst/>
          </a:prstGeom>
          <a:solidFill>
            <a:schemeClr val="accent1">
              <a:lumMod val="20000"/>
              <a:lumOff val="80000"/>
            </a:schemeClr>
          </a:solidFill>
          <a:ln w="28575">
            <a:noFill/>
          </a:ln>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003C71"/>
              </a:solidFill>
              <a:effectLst/>
              <a:uLnTx/>
              <a:uFillTx/>
              <a:latin typeface="Intel Clear"/>
              <a:ea typeface="+mn-ea"/>
              <a:cs typeface="+mn-cs"/>
            </a:endParaRPr>
          </a:p>
        </p:txBody>
      </p:sp>
      <p:sp>
        <p:nvSpPr>
          <p:cNvPr id="31" name="TextBox 30"/>
          <p:cNvSpPr txBox="1"/>
          <p:nvPr/>
        </p:nvSpPr>
        <p:spPr>
          <a:xfrm>
            <a:off x="4127673" y="6484731"/>
            <a:ext cx="4889159" cy="287130"/>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B1BABF"/>
                </a:solidFill>
                <a:effectLst/>
                <a:uLnTx/>
                <a:uFillTx/>
                <a:latin typeface="Intel Clear"/>
                <a:ea typeface="+mn-ea"/>
                <a:cs typeface="+mn-cs"/>
              </a:rPr>
              <a:t>OpenVX and the OpenVX logo are trademarks of the Khronos Group Inc.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B1BABF"/>
                </a:solidFill>
                <a:effectLst/>
                <a:uLnTx/>
                <a:uFillTx/>
                <a:latin typeface="Intel Clear"/>
                <a:ea typeface="+mn-ea"/>
                <a:cs typeface="+mn-cs"/>
              </a:rPr>
              <a:t>OpenCL </a:t>
            </a:r>
            <a:r>
              <a:rPr kumimoji="0" lang="en-US" sz="933" b="0" i="0" u="none" strike="noStrike" kern="1200" cap="none" spc="0" normalizeH="0" baseline="0" noProof="0" dirty="0">
                <a:ln>
                  <a:noFill/>
                </a:ln>
                <a:solidFill>
                  <a:srgbClr val="B1BABF"/>
                </a:solidFill>
                <a:effectLst/>
                <a:uLnTx/>
                <a:uFillTx/>
                <a:latin typeface="Intel Clear"/>
                <a:ea typeface="+mn-ea"/>
                <a:cs typeface="+mn-cs"/>
              </a:rPr>
              <a:t>and the OpenCL logo are trademarks of Apple Inc. used by permission by Khronos</a:t>
            </a:r>
          </a:p>
        </p:txBody>
      </p:sp>
      <p:sp>
        <p:nvSpPr>
          <p:cNvPr id="40" name="Rectangle 39"/>
          <p:cNvSpPr/>
          <p:nvPr/>
        </p:nvSpPr>
        <p:spPr>
          <a:xfrm>
            <a:off x="441430" y="5418685"/>
            <a:ext cx="11445769" cy="65574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0431"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solidFill>
                <a:effectLst/>
                <a:uLnTx/>
                <a:uFillTx/>
                <a:latin typeface="Intel Clear"/>
                <a:ea typeface="+mn-ea"/>
                <a:cs typeface="+mn-cs"/>
              </a:rPr>
              <a:t>Intel® Architecture-Based </a:t>
            </a:r>
            <a:br>
              <a:rPr kumimoji="0" lang="en-US" sz="1467" b="0" i="0" u="none" strike="noStrike" kern="1200" cap="none" spc="0" normalizeH="0" baseline="0" noProof="0" dirty="0">
                <a:ln>
                  <a:noFill/>
                </a:ln>
                <a:solidFill>
                  <a:prstClr val="white"/>
                </a:solidFill>
                <a:effectLst/>
                <a:uLnTx/>
                <a:uFillTx/>
                <a:latin typeface="Intel Clear"/>
                <a:ea typeface="+mn-ea"/>
                <a:cs typeface="+mn-cs"/>
              </a:rPr>
            </a:br>
            <a:r>
              <a:rPr kumimoji="0" lang="en-US" sz="1467" b="0" i="0" u="none" strike="noStrike" kern="1200" cap="none" spc="0" normalizeH="0" baseline="0" noProof="0" dirty="0">
                <a:ln>
                  <a:noFill/>
                </a:ln>
                <a:solidFill>
                  <a:prstClr val="white"/>
                </a:solidFill>
                <a:effectLst/>
                <a:uLnTx/>
                <a:uFillTx/>
                <a:latin typeface="Intel Clear"/>
                <a:ea typeface="+mn-ea"/>
                <a:cs typeface="+mn-cs"/>
              </a:rPr>
              <a:t>Platforms Support</a:t>
            </a:r>
          </a:p>
        </p:txBody>
      </p:sp>
      <p:pic>
        <p:nvPicPr>
          <p:cNvPr id="41" name="Picture 40"/>
          <p:cNvPicPr>
            <a:picLocks/>
          </p:cNvPicPr>
          <p:nvPr/>
        </p:nvPicPr>
        <p:blipFill>
          <a:blip r:embed="rId3" cstate="screen">
            <a:extLst>
              <a:ext uri="{28A0092B-C50C-407E-A947-70E740481C1C}">
                <a14:useLocalDpi xmlns:a14="http://schemas.microsoft.com/office/drawing/2010/main"/>
              </a:ext>
            </a:extLst>
          </a:blip>
          <a:stretch>
            <a:fillRect/>
          </a:stretch>
        </p:blipFill>
        <p:spPr>
          <a:xfrm>
            <a:off x="6569760" y="5444407"/>
            <a:ext cx="609600" cy="609600"/>
          </a:xfrm>
          <a:prstGeom prst="rect">
            <a:avLst/>
          </a:prstGeom>
          <a:ln>
            <a:noFill/>
          </a:ln>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7908" y="5441625"/>
            <a:ext cx="609600" cy="609600"/>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8845" y="5436357"/>
            <a:ext cx="609600" cy="609600"/>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93002" y="5524732"/>
            <a:ext cx="1276605" cy="426720"/>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971" y="5442424"/>
            <a:ext cx="609600" cy="609600"/>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20675" y="5436357"/>
            <a:ext cx="609600" cy="609600"/>
          </a:xfrm>
          <a:prstGeom prst="rect">
            <a:avLst/>
          </a:prstGeom>
        </p:spPr>
      </p:pic>
      <p:sp>
        <p:nvSpPr>
          <p:cNvPr id="14" name="TextBox 13"/>
          <p:cNvSpPr txBox="1"/>
          <p:nvPr/>
        </p:nvSpPr>
        <p:spPr>
          <a:xfrm>
            <a:off x="441429" y="5164901"/>
            <a:ext cx="11566507" cy="174343"/>
          </a:xfrm>
          <a:prstGeom prst="rect">
            <a:avLst/>
          </a:prstGeom>
          <a:solidFill>
            <a:schemeClr val="bg1"/>
          </a:solid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33" b="1" i="0" u="none" strike="noStrike" kern="1200" cap="none" spc="0" normalizeH="0" baseline="0" noProof="0" dirty="0">
                <a:ln>
                  <a:noFill/>
                </a:ln>
                <a:solidFill>
                  <a:srgbClr val="003C71"/>
                </a:solidFill>
                <a:effectLst/>
                <a:uLnTx/>
                <a:uFillTx/>
                <a:latin typeface="Intel Clear"/>
                <a:ea typeface="+mn-ea"/>
                <a:cs typeface="+mn-cs"/>
              </a:rPr>
              <a:t>OS Support: </a:t>
            </a:r>
            <a:r>
              <a:rPr kumimoji="0" lang="en-US" sz="1133" b="0" i="0" u="none" strike="noStrike" kern="1200" cap="none" spc="0" normalizeH="0" baseline="0" noProof="0" dirty="0">
                <a:ln>
                  <a:noFill/>
                </a:ln>
                <a:solidFill>
                  <a:srgbClr val="003C71"/>
                </a:solidFill>
                <a:effectLst/>
                <a:uLnTx/>
                <a:uFillTx/>
                <a:latin typeface="Intel Clear"/>
                <a:ea typeface="+mn-ea"/>
                <a:cs typeface="+mn-cs"/>
              </a:rPr>
              <a:t>CentOS* 7.4 (64 bit), Ubuntu* 16.04.3 LTS (64 bit), Microsoft Windows® 10 (64 bit), Yocto Project* version Poky Jethro v2.0.3 (64 bit), macOS* 10.13 &amp; 10.14 (64 bit)</a:t>
            </a:r>
          </a:p>
        </p:txBody>
      </p:sp>
      <p:sp>
        <p:nvSpPr>
          <p:cNvPr id="90" name="Rectangle 89">
            <a:extLst>
              <a:ext uri="{FF2B5EF4-FFF2-40B4-BE49-F238E27FC236}">
                <a16:creationId xmlns:a16="http://schemas.microsoft.com/office/drawing/2014/main" id="{3E932884-7D40-40E5-AF70-64488DFC066B}"/>
              </a:ext>
            </a:extLst>
          </p:cNvPr>
          <p:cNvSpPr/>
          <p:nvPr/>
        </p:nvSpPr>
        <p:spPr>
          <a:xfrm>
            <a:off x="653996" y="1235032"/>
            <a:ext cx="6389033" cy="3737335"/>
          </a:xfrm>
          <a:prstGeom prst="rect">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80160" rIns="91440" bIns="45720" numCol="1" spcCol="0" rtlCol="0" fromWordArt="0" anchor="t"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3C71"/>
              </a:solidFill>
              <a:effectLst/>
              <a:uLnTx/>
              <a:uFillTx/>
              <a:latin typeface="Intel Clear"/>
              <a:ea typeface="+mn-ea"/>
              <a:cs typeface="Neo Sans Intel"/>
            </a:endParaRPr>
          </a:p>
        </p:txBody>
      </p:sp>
      <p:sp>
        <p:nvSpPr>
          <p:cNvPr id="94" name="Rounded Rectangle 25">
            <a:extLst>
              <a:ext uri="{FF2B5EF4-FFF2-40B4-BE49-F238E27FC236}">
                <a16:creationId xmlns:a16="http://schemas.microsoft.com/office/drawing/2014/main" id="{46E9892B-3C35-4F50-970B-BE9EE1521423}"/>
              </a:ext>
            </a:extLst>
          </p:cNvPr>
          <p:cNvSpPr/>
          <p:nvPr/>
        </p:nvSpPr>
        <p:spPr>
          <a:xfrm>
            <a:off x="1284524" y="1928921"/>
            <a:ext cx="1931227" cy="456351"/>
          </a:xfrm>
          <a:prstGeom prst="roundRect">
            <a:avLst/>
          </a:prstGeom>
          <a:solidFill>
            <a:schemeClr val="accent1">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Model Optimizer </a:t>
            </a:r>
            <a:br>
              <a:rPr kumimoji="0" lang="en-US" sz="1200" b="0" i="0" u="none" strike="noStrike" kern="1200" cap="none" spc="0" normalizeH="0" baseline="0" noProof="0" dirty="0">
                <a:ln>
                  <a:noFill/>
                </a:ln>
                <a:solidFill>
                  <a:prstClr val="white"/>
                </a:solidFill>
                <a:effectLst/>
                <a:uLnTx/>
                <a:uFillTx/>
                <a:latin typeface="Intel Clear"/>
                <a:ea typeface="+mn-ea"/>
                <a:cs typeface="+mn-cs"/>
              </a:rPr>
            </a:br>
            <a:r>
              <a:rPr kumimoji="0" lang="en-US" sz="1200" b="0" i="0" u="none" strike="noStrike" kern="1200" cap="none" spc="0" normalizeH="0" baseline="0" noProof="0" dirty="0">
                <a:ln>
                  <a:noFill/>
                </a:ln>
                <a:solidFill>
                  <a:prstClr val="white"/>
                </a:solidFill>
                <a:effectLst/>
                <a:uLnTx/>
                <a:uFillTx/>
                <a:latin typeface="Intel Clear"/>
                <a:ea typeface="+mn-ea"/>
                <a:cs typeface="+mn-cs"/>
              </a:rPr>
              <a:t>Convert &amp; Optimize</a:t>
            </a:r>
          </a:p>
        </p:txBody>
      </p:sp>
      <p:sp>
        <p:nvSpPr>
          <p:cNvPr id="95" name="Rounded Rectangle 26">
            <a:extLst>
              <a:ext uri="{FF2B5EF4-FFF2-40B4-BE49-F238E27FC236}">
                <a16:creationId xmlns:a16="http://schemas.microsoft.com/office/drawing/2014/main" id="{3D28A2A4-4C6C-4D85-BB7B-7FB2DB272D33}"/>
              </a:ext>
            </a:extLst>
          </p:cNvPr>
          <p:cNvSpPr/>
          <p:nvPr/>
        </p:nvSpPr>
        <p:spPr>
          <a:xfrm>
            <a:off x="4495042" y="1928921"/>
            <a:ext cx="1934137" cy="456351"/>
          </a:xfrm>
          <a:prstGeom prst="roundRect">
            <a:avLst/>
          </a:prstGeom>
          <a:solidFill>
            <a:schemeClr val="accent1">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Inference Engine</a:t>
            </a: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mn-cs"/>
              </a:rPr>
              <a:t>Optimized Inference</a:t>
            </a:r>
          </a:p>
        </p:txBody>
      </p:sp>
      <p:cxnSp>
        <p:nvCxnSpPr>
          <p:cNvPr id="96" name="Straight Arrow Connector 95">
            <a:extLst>
              <a:ext uri="{FF2B5EF4-FFF2-40B4-BE49-F238E27FC236}">
                <a16:creationId xmlns:a16="http://schemas.microsoft.com/office/drawing/2014/main" id="{98189A3A-DB4C-4AD7-8353-395F5CE43535}"/>
              </a:ext>
            </a:extLst>
          </p:cNvPr>
          <p:cNvCxnSpPr/>
          <p:nvPr/>
        </p:nvCxnSpPr>
        <p:spPr>
          <a:xfrm>
            <a:off x="3215751" y="2157096"/>
            <a:ext cx="1279291" cy="0"/>
          </a:xfrm>
          <a:prstGeom prst="straightConnector1">
            <a:avLst/>
          </a:prstGeom>
          <a:ln w="12700">
            <a:solidFill>
              <a:schemeClr val="tx2"/>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97" name="Flowchart: Magnetic Disk 96">
            <a:extLst>
              <a:ext uri="{FF2B5EF4-FFF2-40B4-BE49-F238E27FC236}">
                <a16:creationId xmlns:a16="http://schemas.microsoft.com/office/drawing/2014/main" id="{52A87403-6AF1-4EEB-99DD-9C0EDCB72789}"/>
              </a:ext>
            </a:extLst>
          </p:cNvPr>
          <p:cNvSpPr/>
          <p:nvPr/>
        </p:nvSpPr>
        <p:spPr>
          <a:xfrm>
            <a:off x="3559771" y="1972599"/>
            <a:ext cx="526021" cy="368992"/>
          </a:xfrm>
          <a:prstGeom prst="flowChartMagneticDisk">
            <a:avLst/>
          </a:prstGeom>
          <a:ln w="22225">
            <a:solidFill>
              <a:schemeClr val="accent2"/>
            </a:solidFill>
          </a:ln>
        </p:spPr>
        <p:style>
          <a:lnRef idx="2">
            <a:schemeClr val="accent3"/>
          </a:lnRef>
          <a:fillRef idx="1">
            <a:schemeClr val="lt1"/>
          </a:fillRef>
          <a:effectRef idx="0">
            <a:schemeClr val="accent3"/>
          </a:effectRef>
          <a:fontRef idx="minor">
            <a:schemeClr val="dk1"/>
          </a:fontRef>
        </p:style>
        <p:txBody>
          <a:bodyPr tIns="9144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IR</a:t>
            </a:r>
          </a:p>
        </p:txBody>
      </p:sp>
      <p:sp>
        <p:nvSpPr>
          <p:cNvPr id="106" name="Rectangle 105">
            <a:extLst>
              <a:ext uri="{FF2B5EF4-FFF2-40B4-BE49-F238E27FC236}">
                <a16:creationId xmlns:a16="http://schemas.microsoft.com/office/drawing/2014/main" id="{DBD8A993-5F16-4282-AE82-F282CD54DBC8}"/>
              </a:ext>
            </a:extLst>
          </p:cNvPr>
          <p:cNvSpPr/>
          <p:nvPr/>
        </p:nvSpPr>
        <p:spPr>
          <a:xfrm>
            <a:off x="2666071" y="2484530"/>
            <a:ext cx="2443536" cy="161711"/>
          </a:xfrm>
          <a:prstGeom prst="rect">
            <a:avLst/>
          </a:prstGeom>
        </p:spPr>
        <p:txBody>
          <a:bodyPr wrap="square" lIns="0" tIns="0" rIns="0" bIns="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dirty="0">
                <a:ln>
                  <a:noFill/>
                </a:ln>
                <a:solidFill>
                  <a:srgbClr val="003C71"/>
                </a:solidFill>
                <a:effectLst/>
                <a:uLnTx/>
                <a:uFillTx/>
                <a:latin typeface="Intel Clear"/>
                <a:ea typeface="+mn-ea"/>
                <a:cs typeface="+mn-cs"/>
              </a:rPr>
              <a:t>IR = Intermediate Representation file</a:t>
            </a:r>
          </a:p>
        </p:txBody>
      </p:sp>
      <p:sp>
        <p:nvSpPr>
          <p:cNvPr id="3" name="TextBox 2"/>
          <p:cNvSpPr txBox="1"/>
          <p:nvPr/>
        </p:nvSpPr>
        <p:spPr>
          <a:xfrm>
            <a:off x="445381" y="6192812"/>
            <a:ext cx="6620439" cy="143565"/>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B1BABF">
                    <a:lumMod val="50000"/>
                  </a:srgbClr>
                </a:solidFill>
                <a:effectLst/>
                <a:uLnTx/>
                <a:uFillTx/>
                <a:latin typeface="Intel Clear"/>
                <a:ea typeface="+mn-ea"/>
                <a:cs typeface="+mn-cs"/>
              </a:rPr>
              <a:t>An open source version is available at </a:t>
            </a:r>
            <a:r>
              <a:rPr kumimoji="0" lang="en-US" sz="933" b="0" i="0" u="none" strike="noStrike" kern="1200" cap="none" spc="0" normalizeH="0" baseline="0" noProof="0" dirty="0">
                <a:ln>
                  <a:noFill/>
                </a:ln>
                <a:solidFill>
                  <a:srgbClr val="B1BABF">
                    <a:lumMod val="50000"/>
                  </a:srgbClr>
                </a:solidFill>
                <a:effectLst/>
                <a:uLnTx/>
                <a:uFillTx/>
                <a:latin typeface="Intel Clear"/>
                <a:ea typeface="+mn-ea"/>
                <a:cs typeface="+mn-cs"/>
                <a:hlinkClick r:id="rId9"/>
              </a:rPr>
              <a:t>01.org/openvinotoolkit</a:t>
            </a:r>
            <a:r>
              <a:rPr kumimoji="0" lang="en-US" sz="933" b="0" i="0" u="none" strike="noStrike" kern="1200" cap="none" spc="0" normalizeH="0" baseline="0" noProof="0" dirty="0">
                <a:ln>
                  <a:noFill/>
                </a:ln>
                <a:solidFill>
                  <a:srgbClr val="B1BABF">
                    <a:lumMod val="50000"/>
                  </a:srgbClr>
                </a:solidFill>
                <a:effectLst/>
                <a:uLnTx/>
                <a:uFillTx/>
                <a:latin typeface="Intel Clear"/>
                <a:ea typeface="+mn-ea"/>
                <a:cs typeface="+mn-cs"/>
              </a:rPr>
              <a:t> (some deep learning functions support Intel CPU/GPU only).</a:t>
            </a:r>
          </a:p>
        </p:txBody>
      </p:sp>
      <p:sp>
        <p:nvSpPr>
          <p:cNvPr id="48" name="Rectangle 47">
            <a:extLst>
              <a:ext uri="{FF2B5EF4-FFF2-40B4-BE49-F238E27FC236}">
                <a16:creationId xmlns:a16="http://schemas.microsoft.com/office/drawing/2014/main" id="{A5B26BB4-B6AD-4E4F-8344-5AC586DFFDA0}"/>
              </a:ext>
            </a:extLst>
          </p:cNvPr>
          <p:cNvSpPr/>
          <p:nvPr/>
        </p:nvSpPr>
        <p:spPr>
          <a:xfrm>
            <a:off x="7215177" y="2806379"/>
            <a:ext cx="4410323" cy="2188988"/>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 tIns="1280160" rIns="91440" bIns="45720" numCol="1" spcCol="0" rtlCol="0" fromWordArt="0" anchor="t"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3C71"/>
              </a:solidFill>
              <a:effectLst/>
              <a:uLnTx/>
              <a:uFillTx/>
              <a:latin typeface="Intel Clear"/>
              <a:ea typeface="+mn-ea"/>
              <a:cs typeface="Neo Sans Intel"/>
            </a:endParaRPr>
          </a:p>
        </p:txBody>
      </p:sp>
      <p:sp>
        <p:nvSpPr>
          <p:cNvPr id="103" name="TextBox 102"/>
          <p:cNvSpPr txBox="1"/>
          <p:nvPr/>
        </p:nvSpPr>
        <p:spPr>
          <a:xfrm>
            <a:off x="9276122" y="1375129"/>
            <a:ext cx="65" cy="225767"/>
          </a:xfrm>
          <a:prstGeom prst="rect">
            <a:avLst/>
          </a:prstGeom>
          <a:noFill/>
          <a:ln>
            <a:noFill/>
          </a:ln>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003C71"/>
              </a:solidFill>
              <a:effectLst/>
              <a:uLnTx/>
              <a:uFillTx/>
              <a:latin typeface="Intel Clear"/>
              <a:ea typeface="+mn-ea"/>
              <a:cs typeface="+mn-cs"/>
            </a:endParaRPr>
          </a:p>
        </p:txBody>
      </p:sp>
      <p:sp>
        <p:nvSpPr>
          <p:cNvPr id="91" name="Rectangle 90">
            <a:extLst>
              <a:ext uri="{FF2B5EF4-FFF2-40B4-BE49-F238E27FC236}">
                <a16:creationId xmlns:a16="http://schemas.microsoft.com/office/drawing/2014/main" id="{A5B26BB4-B6AD-4E4F-8344-5AC586DFFDA0}"/>
              </a:ext>
            </a:extLst>
          </p:cNvPr>
          <p:cNvSpPr/>
          <p:nvPr/>
        </p:nvSpPr>
        <p:spPr>
          <a:xfrm>
            <a:off x="7215178" y="1275283"/>
            <a:ext cx="4423281" cy="995537"/>
          </a:xfrm>
          <a:prstGeom prst="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 tIns="1280160" rIns="91440" bIns="45720" numCol="1" spcCol="0" rtlCol="0" fromWordArt="0" anchor="t"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3C71"/>
              </a:solidFill>
              <a:effectLst/>
              <a:uLnTx/>
              <a:uFillTx/>
              <a:latin typeface="Intel Clear"/>
              <a:ea typeface="+mn-ea"/>
              <a:cs typeface="Neo Sans Intel"/>
            </a:endParaRPr>
          </a:p>
        </p:txBody>
      </p:sp>
      <p:sp>
        <p:nvSpPr>
          <p:cNvPr id="93" name="Rectangle 92">
            <a:extLst>
              <a:ext uri="{FF2B5EF4-FFF2-40B4-BE49-F238E27FC236}">
                <a16:creationId xmlns:a16="http://schemas.microsoft.com/office/drawing/2014/main" id="{90A4A76A-8A8A-404F-BBDD-46C6107D80D0}"/>
              </a:ext>
            </a:extLst>
          </p:cNvPr>
          <p:cNvSpPr/>
          <p:nvPr/>
        </p:nvSpPr>
        <p:spPr>
          <a:xfrm>
            <a:off x="7528361" y="1072584"/>
            <a:ext cx="3930031" cy="32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733" b="1" i="0" u="none" strike="noStrike" kern="1200" cap="none" spc="0" normalizeH="0" baseline="0" noProof="0" dirty="0">
                <a:ln>
                  <a:noFill/>
                </a:ln>
                <a:solidFill>
                  <a:prstClr val="white"/>
                </a:solidFill>
                <a:effectLst/>
                <a:uLnTx/>
                <a:uFillTx/>
                <a:latin typeface="Intel Clear"/>
                <a:ea typeface="+mn-ea"/>
                <a:cs typeface="+mn-cs"/>
              </a:rPr>
              <a:t>Traditional Computer Vision</a:t>
            </a:r>
          </a:p>
        </p:txBody>
      </p:sp>
      <p:sp>
        <p:nvSpPr>
          <p:cNvPr id="101" name="Rounded Rectangle 3">
            <a:extLst>
              <a:ext uri="{FF2B5EF4-FFF2-40B4-BE49-F238E27FC236}">
                <a16:creationId xmlns:a16="http://schemas.microsoft.com/office/drawing/2014/main" id="{D59C7031-59C3-4BDD-A7E7-787E50518878}"/>
              </a:ext>
            </a:extLst>
          </p:cNvPr>
          <p:cNvSpPr/>
          <p:nvPr/>
        </p:nvSpPr>
        <p:spPr>
          <a:xfrm>
            <a:off x="8136591" y="1490656"/>
            <a:ext cx="1290227" cy="413776"/>
          </a:xfrm>
          <a:prstGeom prst="round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OpenCV</a:t>
            </a:r>
            <a:r>
              <a:rPr kumimoji="0" lang="en-US" sz="1600"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08" name="Rectangle 107">
            <a:extLst>
              <a:ext uri="{FF2B5EF4-FFF2-40B4-BE49-F238E27FC236}">
                <a16:creationId xmlns:a16="http://schemas.microsoft.com/office/drawing/2014/main" id="{4C30280D-2320-4342-9836-81ACF8B6A724}"/>
              </a:ext>
            </a:extLst>
          </p:cNvPr>
          <p:cNvSpPr/>
          <p:nvPr/>
        </p:nvSpPr>
        <p:spPr>
          <a:xfrm>
            <a:off x="7801121" y="1999894"/>
            <a:ext cx="3325667" cy="184666"/>
          </a:xfrm>
          <a:prstGeom prst="rect">
            <a:avLst/>
          </a:prstGeom>
        </p:spPr>
        <p:txBody>
          <a:bodyPr wrap="square" lIns="0" tIns="0" rIns="0" bIns="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3C71"/>
                </a:solidFill>
                <a:effectLst/>
                <a:uLnTx/>
                <a:uFillTx/>
                <a:latin typeface="Intel Clear"/>
                <a:ea typeface="+mn-ea"/>
                <a:cs typeface="+mn-cs"/>
              </a:rPr>
              <a:t>For Intel® CPU &amp; GPU/Intel® Processor Graphics</a:t>
            </a:r>
          </a:p>
        </p:txBody>
      </p:sp>
      <p:sp>
        <p:nvSpPr>
          <p:cNvPr id="109" name="Rectangle 108">
            <a:extLst>
              <a:ext uri="{FF2B5EF4-FFF2-40B4-BE49-F238E27FC236}">
                <a16:creationId xmlns:a16="http://schemas.microsoft.com/office/drawing/2014/main" id="{D9F24AE0-42E9-4A67-AA2E-84DD800EB3DF}"/>
              </a:ext>
            </a:extLst>
          </p:cNvPr>
          <p:cNvSpPr/>
          <p:nvPr/>
        </p:nvSpPr>
        <p:spPr>
          <a:xfrm>
            <a:off x="7299013" y="3031576"/>
            <a:ext cx="4329884" cy="225767"/>
          </a:xfrm>
          <a:prstGeom prst="rect">
            <a:avLst/>
          </a:prstGeom>
        </p:spPr>
        <p:txBody>
          <a:bodyPr wrap="square" lIns="0" tIns="0" rIns="0" bIns="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3C71"/>
                </a:solidFill>
                <a:effectLst/>
                <a:uLnTx/>
                <a:uFillTx/>
                <a:latin typeface="Intel Clear"/>
                <a:ea typeface="+mn-ea"/>
                <a:cs typeface="+mn-cs"/>
              </a:rPr>
              <a:t>Increase Media/Video/Graphics Performance</a:t>
            </a:r>
          </a:p>
        </p:txBody>
      </p:sp>
      <p:sp>
        <p:nvSpPr>
          <p:cNvPr id="110" name="Rounded Rectangle 69">
            <a:extLst>
              <a:ext uri="{FF2B5EF4-FFF2-40B4-BE49-F238E27FC236}">
                <a16:creationId xmlns:a16="http://schemas.microsoft.com/office/drawing/2014/main" id="{D11C8B6A-EEED-4E93-9442-8B4ADC9200F1}"/>
              </a:ext>
            </a:extLst>
          </p:cNvPr>
          <p:cNvSpPr/>
          <p:nvPr/>
        </p:nvSpPr>
        <p:spPr>
          <a:xfrm>
            <a:off x="7419851" y="3295857"/>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Intel® Media SDK</a:t>
            </a:r>
            <a:br>
              <a:rPr kumimoji="0" lang="en-US" sz="1467"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br>
            <a:r>
              <a:rPr kumimoji="0" lang="en-US" sz="1067" b="0"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Open Source version</a:t>
            </a:r>
          </a:p>
        </p:txBody>
      </p:sp>
      <p:sp>
        <p:nvSpPr>
          <p:cNvPr id="111" name="Rounded Rectangle 69">
            <a:extLst>
              <a:ext uri="{FF2B5EF4-FFF2-40B4-BE49-F238E27FC236}">
                <a16:creationId xmlns:a16="http://schemas.microsoft.com/office/drawing/2014/main" id="{CA932526-4783-499E-B735-11CC2CAA816D}"/>
              </a:ext>
            </a:extLst>
          </p:cNvPr>
          <p:cNvSpPr/>
          <p:nvPr/>
        </p:nvSpPr>
        <p:spPr>
          <a:xfrm>
            <a:off x="9609689" y="3281671"/>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OpenCL™ </a:t>
            </a:r>
            <a:br>
              <a:rPr kumimoji="0" lang="en-US" sz="1467"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br>
            <a:r>
              <a:rPr kumimoji="0" lang="en-US" sz="1467"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Drivers &amp; Runtimes</a:t>
            </a:r>
          </a:p>
        </p:txBody>
      </p:sp>
      <p:sp>
        <p:nvSpPr>
          <p:cNvPr id="112" name="Rectangle 111">
            <a:extLst>
              <a:ext uri="{FF2B5EF4-FFF2-40B4-BE49-F238E27FC236}">
                <a16:creationId xmlns:a16="http://schemas.microsoft.com/office/drawing/2014/main" id="{CF2259BD-56E6-4767-96A9-C48EA9DF1393}"/>
              </a:ext>
            </a:extLst>
          </p:cNvPr>
          <p:cNvSpPr/>
          <p:nvPr/>
        </p:nvSpPr>
        <p:spPr>
          <a:xfrm>
            <a:off x="7958711" y="3838086"/>
            <a:ext cx="2939096" cy="205121"/>
          </a:xfrm>
          <a:prstGeom prst="rect">
            <a:avLst/>
          </a:prstGeom>
        </p:spPr>
        <p:txBody>
          <a:bodyPr wrap="square" lIns="0" tIns="0" rIns="0" bIns="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3C71"/>
                </a:solidFill>
                <a:effectLst/>
                <a:uLnTx/>
                <a:uFillTx/>
                <a:latin typeface="Intel Clear"/>
                <a:ea typeface="+mn-ea"/>
                <a:cs typeface="+mn-cs"/>
              </a:rPr>
              <a:t>For GPU/Intel® Processor Graphics</a:t>
            </a:r>
          </a:p>
        </p:txBody>
      </p:sp>
      <p:cxnSp>
        <p:nvCxnSpPr>
          <p:cNvPr id="113" name="Straight Connector 112">
            <a:extLst>
              <a:ext uri="{FF2B5EF4-FFF2-40B4-BE49-F238E27FC236}">
                <a16:creationId xmlns:a16="http://schemas.microsoft.com/office/drawing/2014/main" id="{0C62F250-EB3A-42B1-A940-CD8E457A32A2}"/>
              </a:ext>
            </a:extLst>
          </p:cNvPr>
          <p:cNvCxnSpPr/>
          <p:nvPr/>
        </p:nvCxnSpPr>
        <p:spPr>
          <a:xfrm>
            <a:off x="7223096" y="4086357"/>
            <a:ext cx="4405800" cy="0"/>
          </a:xfrm>
          <a:prstGeom prst="line">
            <a:avLst/>
          </a:prstGeom>
          <a:ln w="63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14" name="Rectangle 113">
            <a:extLst>
              <a:ext uri="{FF2B5EF4-FFF2-40B4-BE49-F238E27FC236}">
                <a16:creationId xmlns:a16="http://schemas.microsoft.com/office/drawing/2014/main" id="{509CBB97-A0ED-403E-93D9-F0A0680A8DE5}"/>
              </a:ext>
            </a:extLst>
          </p:cNvPr>
          <p:cNvSpPr/>
          <p:nvPr/>
        </p:nvSpPr>
        <p:spPr>
          <a:xfrm>
            <a:off x="7958710" y="4153559"/>
            <a:ext cx="3579293" cy="215444"/>
          </a:xfrm>
          <a:prstGeom prst="rect">
            <a:avLst/>
          </a:prstGeom>
        </p:spPr>
        <p:txBody>
          <a:bodyPr wrap="square" lIns="0" tIns="0" rIns="0" bIns="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C71"/>
                </a:solidFill>
                <a:effectLst/>
                <a:uLnTx/>
                <a:uFillTx/>
                <a:latin typeface="Intel Clear"/>
                <a:ea typeface="+mn-ea"/>
                <a:cs typeface="+mn-cs"/>
              </a:rPr>
              <a:t>Optimize Intel® FPGA (Windows &amp; Linux) </a:t>
            </a:r>
            <a:endParaRPr kumimoji="0" lang="en-US" sz="1400" b="0" i="0" u="none" strike="noStrike" kern="1200" cap="none" spc="0" normalizeH="0" baseline="0" noProof="0" dirty="0">
              <a:ln>
                <a:noFill/>
              </a:ln>
              <a:solidFill>
                <a:srgbClr val="003C71"/>
              </a:solidFill>
              <a:effectLst/>
              <a:uLnTx/>
              <a:uFillTx/>
              <a:latin typeface="Intel Clear"/>
              <a:ea typeface="+mn-ea"/>
              <a:cs typeface="+mn-cs"/>
            </a:endParaRPr>
          </a:p>
        </p:txBody>
      </p:sp>
      <p:sp>
        <p:nvSpPr>
          <p:cNvPr id="115" name="Rounded Rectangle 69">
            <a:extLst>
              <a:ext uri="{FF2B5EF4-FFF2-40B4-BE49-F238E27FC236}">
                <a16:creationId xmlns:a16="http://schemas.microsoft.com/office/drawing/2014/main" id="{057CDD95-37C1-4D74-9860-01AD8B6F7E5F}"/>
              </a:ext>
            </a:extLst>
          </p:cNvPr>
          <p:cNvSpPr/>
          <p:nvPr/>
        </p:nvSpPr>
        <p:spPr>
          <a:xfrm>
            <a:off x="7419851" y="4397559"/>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FPGA RunTime Environment</a:t>
            </a:r>
            <a:br>
              <a:rPr kumimoji="0" lang="en-US" sz="800"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br>
            <a:r>
              <a:rPr kumimoji="0" lang="en-US" sz="800" b="0"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(from Intel® FPGA SDK for OpenCL™)</a:t>
            </a:r>
          </a:p>
        </p:txBody>
      </p:sp>
      <p:sp>
        <p:nvSpPr>
          <p:cNvPr id="116" name="Rounded Rectangle 69">
            <a:extLst>
              <a:ext uri="{FF2B5EF4-FFF2-40B4-BE49-F238E27FC236}">
                <a16:creationId xmlns:a16="http://schemas.microsoft.com/office/drawing/2014/main" id="{EA14B891-5262-4C25-A995-B24DA9584BC4}"/>
              </a:ext>
            </a:extLst>
          </p:cNvPr>
          <p:cNvSpPr/>
          <p:nvPr/>
        </p:nvSpPr>
        <p:spPr>
          <a:xfrm>
            <a:off x="9609689" y="4397559"/>
            <a:ext cx="1881000" cy="484747"/>
          </a:xfrm>
          <a:prstGeom prst="round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Bitstreams</a:t>
            </a:r>
          </a:p>
        </p:txBody>
      </p:sp>
      <p:sp>
        <p:nvSpPr>
          <p:cNvPr id="119" name="Rounded Rectangle 118">
            <a:extLst>
              <a:ext uri="{FF2B5EF4-FFF2-40B4-BE49-F238E27FC236}">
                <a16:creationId xmlns:a16="http://schemas.microsoft.com/office/drawing/2014/main" id="{649271F9-BDE0-43E5-8590-476982384758}"/>
              </a:ext>
            </a:extLst>
          </p:cNvPr>
          <p:cNvSpPr/>
          <p:nvPr/>
        </p:nvSpPr>
        <p:spPr>
          <a:xfrm>
            <a:off x="9516354" y="1486678"/>
            <a:ext cx="1290227" cy="416783"/>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4297" marR="0" lvl="0" indent="0" algn="ctr" defTabSz="6095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Samples</a:t>
            </a:r>
          </a:p>
        </p:txBody>
      </p:sp>
      <p:sp>
        <p:nvSpPr>
          <p:cNvPr id="44" name="Rectangle 43">
            <a:extLst>
              <a:ext uri="{FF2B5EF4-FFF2-40B4-BE49-F238E27FC236}">
                <a16:creationId xmlns:a16="http://schemas.microsoft.com/office/drawing/2014/main" id="{90A4A76A-8A8A-404F-BBDD-46C6107D80D0}"/>
              </a:ext>
            </a:extLst>
          </p:cNvPr>
          <p:cNvSpPr/>
          <p:nvPr/>
        </p:nvSpPr>
        <p:spPr>
          <a:xfrm>
            <a:off x="7528359" y="2617613"/>
            <a:ext cx="3930031" cy="3293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733" b="1" i="0" u="none" strike="noStrike" kern="1200" cap="none" spc="0" normalizeH="0" baseline="0" noProof="0" dirty="0">
                <a:ln>
                  <a:noFill/>
                </a:ln>
                <a:solidFill>
                  <a:prstClr val="white"/>
                </a:solidFill>
                <a:effectLst/>
                <a:uLnTx/>
                <a:uFillTx/>
                <a:latin typeface="Intel Clear"/>
                <a:ea typeface="+mn-ea"/>
                <a:cs typeface="+mn-cs"/>
              </a:rPr>
              <a:t>Tools &amp; Libraries</a:t>
            </a:r>
          </a:p>
        </p:txBody>
      </p:sp>
      <p:sp>
        <p:nvSpPr>
          <p:cNvPr id="46" name="TextBox 45"/>
          <p:cNvSpPr txBox="1"/>
          <p:nvPr/>
        </p:nvSpPr>
        <p:spPr>
          <a:xfrm>
            <a:off x="10195169" y="5475183"/>
            <a:ext cx="1566467" cy="539880"/>
          </a:xfrm>
          <a:prstGeom prst="rect">
            <a:avLst/>
          </a:prstGeom>
          <a:solidFill>
            <a:schemeClr val="bg1"/>
          </a:solidFill>
        </p:spPr>
        <p:txBody>
          <a:bodyPr vert="horz" wrap="square" lIns="0" tIns="0" rIns="0" bIns="0" rtlCol="0" anchor="ctr">
            <a:noAutofit/>
          </a:bodyPr>
          <a:lstStyle/>
          <a:p>
            <a:pPr marL="0" marR="0" lvl="0" indent="0" algn="ctr" defTabSz="914400" rtl="0" eaLnBrk="1" fontAlgn="auto" latinLnBrk="0" hangingPunct="1">
              <a:lnSpc>
                <a:spcPts val="933"/>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71C5"/>
                </a:solidFill>
                <a:effectLst/>
                <a:uLnTx/>
                <a:uFillTx/>
                <a:latin typeface="Intel Clear"/>
                <a:ea typeface="+mn-ea"/>
                <a:cs typeface="+mn-cs"/>
              </a:rPr>
              <a:t>Intel®  Vision Accelerator Design Products &amp; </a:t>
            </a:r>
          </a:p>
          <a:p>
            <a:pPr marL="0" marR="0" lvl="0" indent="0" algn="ctr" defTabSz="914400" rtl="0" eaLnBrk="1" fontAlgn="auto" latinLnBrk="0" hangingPunct="1">
              <a:lnSpc>
                <a:spcPts val="933"/>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71C5"/>
                </a:solidFill>
                <a:effectLst/>
                <a:uLnTx/>
                <a:uFillTx/>
                <a:latin typeface="Intel Clear"/>
                <a:ea typeface="+mn-ea"/>
                <a:cs typeface="+mn-cs"/>
              </a:rPr>
              <a:t>AI in Production/</a:t>
            </a:r>
            <a:br>
              <a:rPr kumimoji="0" lang="en-US" sz="933" b="0" i="0" u="none" strike="noStrike" kern="1200" cap="none" spc="0" normalizeH="0" baseline="0" noProof="0" dirty="0">
                <a:ln>
                  <a:noFill/>
                </a:ln>
                <a:solidFill>
                  <a:srgbClr val="0071C5"/>
                </a:solidFill>
                <a:effectLst/>
                <a:uLnTx/>
                <a:uFillTx/>
                <a:latin typeface="Intel Clear"/>
                <a:ea typeface="+mn-ea"/>
                <a:cs typeface="+mn-cs"/>
              </a:rPr>
            </a:br>
            <a:r>
              <a:rPr kumimoji="0" lang="en-US" sz="933" b="0" i="0" u="none" strike="noStrike" kern="1200" cap="none" spc="0" normalizeH="0" baseline="0" noProof="0" dirty="0">
                <a:ln>
                  <a:noFill/>
                </a:ln>
                <a:solidFill>
                  <a:srgbClr val="0071C5"/>
                </a:solidFill>
                <a:effectLst/>
                <a:uLnTx/>
                <a:uFillTx/>
                <a:latin typeface="Intel Clear"/>
                <a:ea typeface="+mn-ea"/>
                <a:cs typeface="+mn-cs"/>
              </a:rPr>
              <a:t>Developer Kits</a:t>
            </a:r>
          </a:p>
        </p:txBody>
      </p:sp>
      <p:sp>
        <p:nvSpPr>
          <p:cNvPr id="50" name="Rounded Rectangle 49">
            <a:extLst>
              <a:ext uri="{FF2B5EF4-FFF2-40B4-BE49-F238E27FC236}">
                <a16:creationId xmlns:a16="http://schemas.microsoft.com/office/drawing/2014/main" id="{1B95990E-DFA8-410E-9BE1-3B7A4E6B379A}"/>
              </a:ext>
            </a:extLst>
          </p:cNvPr>
          <p:cNvSpPr/>
          <p:nvPr/>
        </p:nvSpPr>
        <p:spPr>
          <a:xfrm>
            <a:off x="975198" y="3155143"/>
            <a:ext cx="1955287"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609570" rtl="0" eaLnBrk="1" fontAlgn="auto" latinLnBrk="0" hangingPunct="1">
              <a:lnSpc>
                <a:spcPct val="100000"/>
              </a:lnSpc>
              <a:spcBef>
                <a:spcPts val="60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Intel &amp; Public </a:t>
            </a:r>
            <a:r>
              <a:rPr kumimoji="0" lang="fr-FR" sz="1400" b="1" i="0" u="none" strike="noStrike" kern="1200" cap="none" spc="0" normalizeH="0" baseline="0" noProof="0" dirty="0" err="1">
                <a:ln>
                  <a:noFill/>
                </a:ln>
                <a:solidFill>
                  <a:prstClr val="white"/>
                </a:solidFill>
                <a:effectLst/>
                <a:uLnTx/>
                <a:uFillTx/>
                <a:latin typeface="Intel Clear"/>
                <a:ea typeface="+mn-ea"/>
                <a:cs typeface="Intel Clear" panose="020B0604020203020204" pitchFamily="34" charset="0"/>
              </a:rPr>
              <a:t>Pretrained</a:t>
            </a:r>
            <a:r>
              <a:rPr kumimoji="0" lang="fr-FR" sz="1400" b="1"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 Models</a:t>
            </a:r>
          </a:p>
        </p:txBody>
      </p:sp>
      <p:sp>
        <p:nvSpPr>
          <p:cNvPr id="55" name="Rounded Rectangle 54">
            <a:extLst>
              <a:ext uri="{FF2B5EF4-FFF2-40B4-BE49-F238E27FC236}">
                <a16:creationId xmlns:a16="http://schemas.microsoft.com/office/drawing/2014/main" id="{1B95990E-DFA8-410E-9BE1-3B7A4E6B379A}"/>
              </a:ext>
            </a:extLst>
          </p:cNvPr>
          <p:cNvSpPr/>
          <p:nvPr/>
        </p:nvSpPr>
        <p:spPr>
          <a:xfrm>
            <a:off x="3058488" y="3155881"/>
            <a:ext cx="940015"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297" marR="0" lvl="0" indent="0" algn="l" defTabSz="609570" rtl="0" eaLnBrk="1" fontAlgn="auto" latinLnBrk="0" hangingPunct="1">
              <a:lnSpc>
                <a:spcPct val="100000"/>
              </a:lnSpc>
              <a:spcBef>
                <a:spcPts val="60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Demos</a:t>
            </a: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56837" y="5433903"/>
            <a:ext cx="609600" cy="609600"/>
          </a:xfrm>
          <a:prstGeom prst="rect">
            <a:avLst/>
          </a:prstGeom>
        </p:spPr>
      </p:pic>
      <p:sp>
        <p:nvSpPr>
          <p:cNvPr id="45" name="Rectangle 44">
            <a:extLst>
              <a:ext uri="{FF2B5EF4-FFF2-40B4-BE49-F238E27FC236}">
                <a16:creationId xmlns:a16="http://schemas.microsoft.com/office/drawing/2014/main" id="{DB7216B7-5327-46C8-B614-7DA38D0B0EF1}"/>
              </a:ext>
            </a:extLst>
          </p:cNvPr>
          <p:cNvSpPr/>
          <p:nvPr/>
        </p:nvSpPr>
        <p:spPr>
          <a:xfrm>
            <a:off x="1983411" y="1087906"/>
            <a:ext cx="3930031" cy="3248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733" b="1" i="0" u="none" strike="noStrike" kern="1200" cap="none" spc="0" normalizeH="0" baseline="0" noProof="0" dirty="0">
                <a:ln>
                  <a:noFill/>
                </a:ln>
                <a:solidFill>
                  <a:prstClr val="white"/>
                </a:solidFill>
                <a:effectLst/>
                <a:uLnTx/>
                <a:uFillTx/>
                <a:latin typeface="Intel Clear"/>
                <a:ea typeface="+mn-ea"/>
                <a:cs typeface="+mn-cs"/>
              </a:rPr>
              <a:t>Deep Learning</a:t>
            </a:r>
          </a:p>
        </p:txBody>
      </p:sp>
      <p:sp>
        <p:nvSpPr>
          <p:cNvPr id="5" name="Rectangle 4">
            <a:extLst>
              <a:ext uri="{FF2B5EF4-FFF2-40B4-BE49-F238E27FC236}">
                <a16:creationId xmlns:a16="http://schemas.microsoft.com/office/drawing/2014/main" id="{BFC5F872-40CD-4713-A7BA-5735D365B412}"/>
              </a:ext>
            </a:extLst>
          </p:cNvPr>
          <p:cNvSpPr/>
          <p:nvPr/>
        </p:nvSpPr>
        <p:spPr>
          <a:xfrm>
            <a:off x="847197" y="1472166"/>
            <a:ext cx="6017463" cy="1247589"/>
          </a:xfrm>
          <a:prstGeom prst="rect">
            <a:avLst/>
          </a:prstGeom>
          <a:noFill/>
          <a:ln>
            <a:solidFill>
              <a:schemeClr val="accent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6" name="TextBox 5">
            <a:extLst>
              <a:ext uri="{FF2B5EF4-FFF2-40B4-BE49-F238E27FC236}">
                <a16:creationId xmlns:a16="http://schemas.microsoft.com/office/drawing/2014/main" id="{16E762B0-3243-4E34-BFEE-83F8BB1A2935}"/>
              </a:ext>
            </a:extLst>
          </p:cNvPr>
          <p:cNvSpPr txBox="1"/>
          <p:nvPr/>
        </p:nvSpPr>
        <p:spPr>
          <a:xfrm>
            <a:off x="1934455" y="1586782"/>
            <a:ext cx="3608360" cy="451534"/>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dirty="0">
                <a:ln>
                  <a:noFill/>
                </a:ln>
                <a:solidFill>
                  <a:srgbClr val="003C71"/>
                </a:solidFill>
                <a:effectLst/>
                <a:uLnTx/>
                <a:uFillTx/>
                <a:latin typeface="Intel Clear"/>
                <a:ea typeface="Intel Clear Pro" panose="020B0804020202060201" pitchFamily="34" charset="0"/>
                <a:cs typeface="Intel Clear Pro" panose="020B0804020202060201" pitchFamily="34" charset="0"/>
              </a:rPr>
              <a:t>Intel® Deep Learning Deployment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err="1">
              <a:ln>
                <a:noFill/>
              </a:ln>
              <a:solidFill>
                <a:srgbClr val="003C71"/>
              </a:solidFill>
              <a:effectLst/>
              <a:uLnTx/>
              <a:uFillTx/>
              <a:latin typeface="Intel Clear"/>
              <a:ea typeface="+mn-ea"/>
              <a:cs typeface="+mn-cs"/>
            </a:endParaRPr>
          </a:p>
        </p:txBody>
      </p:sp>
      <p:sp>
        <p:nvSpPr>
          <p:cNvPr id="51" name="Rectangle 50">
            <a:extLst>
              <a:ext uri="{FF2B5EF4-FFF2-40B4-BE49-F238E27FC236}">
                <a16:creationId xmlns:a16="http://schemas.microsoft.com/office/drawing/2014/main" id="{B1EF66D5-49FC-45AC-8422-565AF55EF107}"/>
              </a:ext>
            </a:extLst>
          </p:cNvPr>
          <p:cNvSpPr/>
          <p:nvPr/>
        </p:nvSpPr>
        <p:spPr>
          <a:xfrm>
            <a:off x="847195" y="2827718"/>
            <a:ext cx="6017463" cy="847327"/>
          </a:xfrm>
          <a:prstGeom prst="rect">
            <a:avLst/>
          </a:prstGeom>
          <a:noFill/>
          <a:ln w="9525">
            <a:solidFill>
              <a:schemeClr val="accent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54" name="TextBox 53">
            <a:extLst>
              <a:ext uri="{FF2B5EF4-FFF2-40B4-BE49-F238E27FC236}">
                <a16:creationId xmlns:a16="http://schemas.microsoft.com/office/drawing/2014/main" id="{93A822CB-3FE8-4CAE-9641-43EDA7F04F49}"/>
              </a:ext>
            </a:extLst>
          </p:cNvPr>
          <p:cNvSpPr txBox="1"/>
          <p:nvPr/>
        </p:nvSpPr>
        <p:spPr>
          <a:xfrm>
            <a:off x="2016367" y="2870266"/>
            <a:ext cx="3523775" cy="22576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0" cap="none" spc="0" normalizeH="0" baseline="0" noProof="0" dirty="0">
                <a:ln>
                  <a:noFill/>
                </a:ln>
                <a:solidFill>
                  <a:srgbClr val="003C71"/>
                </a:solidFill>
                <a:effectLst/>
                <a:uLnTx/>
                <a:uFillTx/>
                <a:latin typeface="Intel Clear"/>
                <a:ea typeface="Intel Clear Pro" panose="020B0804020202060201" pitchFamily="34" charset="0"/>
                <a:cs typeface="Intel Clear Pro" panose="020B0804020202060201" pitchFamily="34" charset="0"/>
              </a:rPr>
              <a:t>Open Model Zoo</a:t>
            </a:r>
            <a:endParaRPr kumimoji="0" lang="en-US" sz="1467" b="0" i="0" u="none" strike="noStrike" kern="1200" cap="none" spc="0" normalizeH="0" baseline="0" noProof="0" dirty="0">
              <a:ln>
                <a:noFill/>
              </a:ln>
              <a:solidFill>
                <a:srgbClr val="003C71"/>
              </a:solidFill>
              <a:effectLst/>
              <a:uLnTx/>
              <a:uFillTx/>
              <a:latin typeface="Intel Clear"/>
              <a:ea typeface="+mn-ea"/>
              <a:cs typeface="+mn-cs"/>
            </a:endParaRPr>
          </a:p>
        </p:txBody>
      </p:sp>
      <p:sp>
        <p:nvSpPr>
          <p:cNvPr id="56" name="Rounded Rectangle 55">
            <a:extLst>
              <a:ext uri="{FF2B5EF4-FFF2-40B4-BE49-F238E27FC236}">
                <a16:creationId xmlns:a16="http://schemas.microsoft.com/office/drawing/2014/main" id="{2EADEE02-9869-4A02-A574-368D89BBB9A1}"/>
              </a:ext>
            </a:extLst>
          </p:cNvPr>
          <p:cNvSpPr/>
          <p:nvPr/>
        </p:nvSpPr>
        <p:spPr>
          <a:xfrm>
            <a:off x="4092098" y="3148421"/>
            <a:ext cx="1388376"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297" marR="0" lvl="0" indent="0" algn="ctr" defTabSz="609570" rtl="0" eaLnBrk="1" fontAlgn="auto" latinLnBrk="0" hangingPunct="1">
              <a:lnSpc>
                <a:spcPct val="100000"/>
              </a:lnSpc>
              <a:spcBef>
                <a:spcPts val="60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Model Downloader</a:t>
            </a:r>
          </a:p>
        </p:txBody>
      </p:sp>
      <p:sp>
        <p:nvSpPr>
          <p:cNvPr id="57" name="Rectangle 56">
            <a:extLst>
              <a:ext uri="{FF2B5EF4-FFF2-40B4-BE49-F238E27FC236}">
                <a16:creationId xmlns:a16="http://schemas.microsoft.com/office/drawing/2014/main" id="{6DAD8325-7588-4771-8B27-408F039A1225}"/>
              </a:ext>
            </a:extLst>
          </p:cNvPr>
          <p:cNvSpPr/>
          <p:nvPr/>
        </p:nvSpPr>
        <p:spPr>
          <a:xfrm>
            <a:off x="847195" y="3773572"/>
            <a:ext cx="6017461" cy="1108735"/>
          </a:xfrm>
          <a:prstGeom prst="rect">
            <a:avLst/>
          </a:prstGeom>
          <a:noFill/>
          <a:ln w="9525">
            <a:solidFill>
              <a:schemeClr val="accent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65" name="Rounded Rectangle 25">
            <a:extLst>
              <a:ext uri="{FF2B5EF4-FFF2-40B4-BE49-F238E27FC236}">
                <a16:creationId xmlns:a16="http://schemas.microsoft.com/office/drawing/2014/main" id="{F591DD5B-3F94-49DA-82A9-2C33F58896DD}"/>
              </a:ext>
            </a:extLst>
          </p:cNvPr>
          <p:cNvSpPr/>
          <p:nvPr/>
        </p:nvSpPr>
        <p:spPr>
          <a:xfrm>
            <a:off x="2367054" y="3822171"/>
            <a:ext cx="3189196" cy="447459"/>
          </a:xfrm>
          <a:prstGeom prst="round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Post Training Optimization Toolkit</a:t>
            </a:r>
            <a:endParaRPr kumimoji="0" lang="en-US" sz="10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66" name="Rounded Rectangle 25">
            <a:extLst>
              <a:ext uri="{FF2B5EF4-FFF2-40B4-BE49-F238E27FC236}">
                <a16:creationId xmlns:a16="http://schemas.microsoft.com/office/drawing/2014/main" id="{429CEDF4-F513-4731-9697-3C0903A0E072}"/>
              </a:ext>
            </a:extLst>
          </p:cNvPr>
          <p:cNvSpPr/>
          <p:nvPr/>
        </p:nvSpPr>
        <p:spPr>
          <a:xfrm>
            <a:off x="984598" y="3823148"/>
            <a:ext cx="1265539" cy="456913"/>
          </a:xfrm>
          <a:prstGeom prst="round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Deployment Manager</a:t>
            </a:r>
            <a:endParaRPr kumimoji="0" lang="en-US" sz="9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67" name="Rounded Rectangle 25">
            <a:extLst>
              <a:ext uri="{FF2B5EF4-FFF2-40B4-BE49-F238E27FC236}">
                <a16:creationId xmlns:a16="http://schemas.microsoft.com/office/drawing/2014/main" id="{EAB2BE12-A8EC-4A2C-BEF9-23412424DFA2}"/>
              </a:ext>
            </a:extLst>
          </p:cNvPr>
          <p:cNvSpPr/>
          <p:nvPr/>
        </p:nvSpPr>
        <p:spPr>
          <a:xfrm>
            <a:off x="5673167" y="3849022"/>
            <a:ext cx="1089551" cy="450059"/>
          </a:xfrm>
          <a:prstGeom prst="roundRect">
            <a:avLst/>
          </a:prstGeom>
          <a:solidFill>
            <a:srgbClr val="0070C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Benchmark App</a:t>
            </a:r>
            <a:endParaRPr kumimoji="0" lang="en-US" sz="9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71" name="Rounded Rectangle 25">
            <a:extLst>
              <a:ext uri="{FF2B5EF4-FFF2-40B4-BE49-F238E27FC236}">
                <a16:creationId xmlns:a16="http://schemas.microsoft.com/office/drawing/2014/main" id="{6A6039EA-0F32-4A06-967C-38B17C92E88C}"/>
              </a:ext>
            </a:extLst>
          </p:cNvPr>
          <p:cNvSpPr/>
          <p:nvPr/>
        </p:nvSpPr>
        <p:spPr>
          <a:xfrm>
            <a:off x="2268429" y="4369002"/>
            <a:ext cx="1580118" cy="456912"/>
          </a:xfrm>
          <a:prstGeom prst="roundRect">
            <a:avLst/>
          </a:prstGeom>
          <a:solidFill>
            <a:srgbClr val="00206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DL Workbench</a:t>
            </a:r>
            <a:endParaRPr kumimoji="0" lang="en-US" sz="9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49C099-0C48-4E3A-820A-03004F7C0F11}" type="slidenum">
              <a:rPr kumimoji="0" lang="en-US" sz="1067" b="0" i="0" u="none" strike="noStrike" kern="1200" cap="none" spc="0" normalizeH="0" baseline="0" noProof="0" smtClean="0">
                <a:ln>
                  <a:noFill/>
                </a:ln>
                <a:solidFill>
                  <a:srgbClr val="000000"/>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67" b="0" i="0" u="none" strike="noStrike" kern="1200" cap="none" spc="0" normalizeH="0" baseline="0" noProof="0" dirty="0">
              <a:ln>
                <a:noFill/>
              </a:ln>
              <a:solidFill>
                <a:srgbClr val="000000"/>
              </a:solidFill>
              <a:effectLst/>
              <a:uLnTx/>
              <a:uFillTx/>
              <a:latin typeface="Intel Clear"/>
              <a:ea typeface="+mn-ea"/>
              <a:cs typeface="Intel Clear"/>
            </a:endParaRPr>
          </a:p>
        </p:txBody>
      </p:sp>
      <p:sp>
        <p:nvSpPr>
          <p:cNvPr id="16" name="Title 15">
            <a:extLst>
              <a:ext uri="{FF2B5EF4-FFF2-40B4-BE49-F238E27FC236}">
                <a16:creationId xmlns:a16="http://schemas.microsoft.com/office/drawing/2014/main" id="{537A614A-CA13-46D9-A4DC-ED66F00D7CDE}"/>
              </a:ext>
            </a:extLst>
          </p:cNvPr>
          <p:cNvSpPr>
            <a:spLocks noGrp="1"/>
          </p:cNvSpPr>
          <p:nvPr>
            <p:ph type="title"/>
          </p:nvPr>
        </p:nvSpPr>
        <p:spPr>
          <a:xfrm>
            <a:off x="441429" y="115273"/>
            <a:ext cx="10974916" cy="852064"/>
          </a:xfrm>
        </p:spPr>
        <p:txBody>
          <a:bodyPr/>
          <a:lstStyle/>
          <a:p>
            <a:r>
              <a:rPr lang="en-US" sz="5330" kern="0" dirty="0">
                <a:latin typeface="Intel Clear Pro" panose="020B0804020202060201" pitchFamily="34" charset="0"/>
                <a:ea typeface="Intel Clear Pro" panose="020B0804020202060201" pitchFamily="34" charset="0"/>
                <a:cs typeface="Intel Clear Pro" panose="020B0804020202060201" pitchFamily="34" charset="0"/>
              </a:rPr>
              <a:t>Inside Intel® Distribution of </a:t>
            </a:r>
            <a:r>
              <a:rPr lang="en-US" sz="5330" kern="0" dirty="0" err="1">
                <a:latin typeface="Intel Clear Pro" panose="020B0804020202060201" pitchFamily="34" charset="0"/>
                <a:ea typeface="Intel Clear Pro" panose="020B0804020202060201" pitchFamily="34" charset="0"/>
                <a:cs typeface="Intel Clear Pro" panose="020B0804020202060201" pitchFamily="34" charset="0"/>
              </a:rPr>
              <a:t>OpenVINO</a:t>
            </a:r>
            <a:r>
              <a:rPr lang="en-US" sz="5330" kern="0" dirty="0">
                <a:latin typeface="Intel Clear Pro" panose="020B0804020202060201" pitchFamily="34" charset="0"/>
                <a:ea typeface="Intel Clear Pro" panose="020B0804020202060201" pitchFamily="34" charset="0"/>
                <a:cs typeface="Intel Clear Pro" panose="020B0804020202060201" pitchFamily="34" charset="0"/>
              </a:rPr>
              <a:t>™ toolkit</a:t>
            </a:r>
            <a:br>
              <a:rPr lang="en-US" sz="5330" kern="0" dirty="0">
                <a:solidFill>
                  <a:srgbClr val="003C71"/>
                </a:solidFill>
                <a:latin typeface="Intel Clear Pro" panose="020B0804020202060201" pitchFamily="34" charset="0"/>
                <a:ea typeface="Intel Clear Pro" panose="020B0804020202060201" pitchFamily="34" charset="0"/>
                <a:cs typeface="Intel Clear Pro" panose="020B0804020202060201" pitchFamily="34" charset="0"/>
              </a:rPr>
            </a:br>
            <a:endParaRPr lang="en-US" sz="5330"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9" name="Rectangle 8">
            <a:extLst>
              <a:ext uri="{FF2B5EF4-FFF2-40B4-BE49-F238E27FC236}">
                <a16:creationId xmlns:a16="http://schemas.microsoft.com/office/drawing/2014/main" id="{A07A033B-3EF1-4EAF-9871-45CD164518C0}"/>
              </a:ext>
            </a:extLst>
          </p:cNvPr>
          <p:cNvSpPr/>
          <p:nvPr/>
        </p:nvSpPr>
        <p:spPr>
          <a:xfrm>
            <a:off x="7215177" y="4086357"/>
            <a:ext cx="4410323" cy="909009"/>
          </a:xfrm>
          <a:prstGeom prst="rect">
            <a:avLst/>
          </a:prstGeom>
          <a:solidFill>
            <a:schemeClr val="accent4">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59" name="Rounded Rectangle 55">
            <a:extLst>
              <a:ext uri="{FF2B5EF4-FFF2-40B4-BE49-F238E27FC236}">
                <a16:creationId xmlns:a16="http://schemas.microsoft.com/office/drawing/2014/main" id="{DAEA28F4-038C-4D59-9174-95E961B7DB24}"/>
              </a:ext>
            </a:extLst>
          </p:cNvPr>
          <p:cNvSpPr/>
          <p:nvPr/>
        </p:nvSpPr>
        <p:spPr>
          <a:xfrm>
            <a:off x="5571230" y="3141625"/>
            <a:ext cx="1152442" cy="438596"/>
          </a:xfrm>
          <a:prstGeom prst="round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297" marR="0" lvl="0" indent="0" algn="ctr" defTabSz="60957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Accuracy</a:t>
            </a:r>
            <a:r>
              <a:rPr kumimoji="0" lang="fr-FR" sz="1400" b="1" i="0" u="none" strike="noStrike" kern="1200" cap="none" spc="0" normalizeH="0" baseline="0" noProof="0" dirty="0">
                <a:ln>
                  <a:noFill/>
                </a:ln>
                <a:solidFill>
                  <a:prstClr val="white"/>
                </a:solidFill>
                <a:effectLst/>
                <a:uLnTx/>
                <a:uFillTx/>
                <a:latin typeface="Intel Clear"/>
                <a:ea typeface="+mn-ea"/>
                <a:cs typeface="Intel Clear" panose="020B0604020203020204" pitchFamily="34" charset="0"/>
              </a:rPr>
              <a:t> Checker</a:t>
            </a:r>
          </a:p>
        </p:txBody>
      </p:sp>
      <p:sp>
        <p:nvSpPr>
          <p:cNvPr id="7" name="Rectangle: Rounded Corners 6">
            <a:extLst>
              <a:ext uri="{FF2B5EF4-FFF2-40B4-BE49-F238E27FC236}">
                <a16:creationId xmlns:a16="http://schemas.microsoft.com/office/drawing/2014/main" id="{BC157395-9850-491F-9288-E507508D2496}"/>
              </a:ext>
            </a:extLst>
          </p:cNvPr>
          <p:cNvSpPr/>
          <p:nvPr/>
        </p:nvSpPr>
        <p:spPr>
          <a:xfrm>
            <a:off x="5146394" y="2341590"/>
            <a:ext cx="1381547" cy="218433"/>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srgbClr val="003C71"/>
                </a:solidFill>
                <a:effectLst/>
                <a:uLnTx/>
                <a:uFillTx/>
                <a:latin typeface="Intel Clear"/>
                <a:ea typeface="+mn-ea"/>
                <a:cs typeface="+mn-cs"/>
              </a:rPr>
              <a:t>+ </a:t>
            </a:r>
            <a:r>
              <a:rPr kumimoji="0" lang="en-US" sz="1400" b="0" i="0" u="none" strike="noStrike" kern="1200" cap="none" spc="0" normalizeH="0" baseline="0" noProof="0" dirty="0">
                <a:ln>
                  <a:noFill/>
                </a:ln>
                <a:solidFill>
                  <a:srgbClr val="003C71"/>
                </a:solidFill>
                <a:effectLst/>
                <a:uLnTx/>
                <a:uFillTx/>
                <a:latin typeface="Intel Clear"/>
                <a:ea typeface="+mn-ea"/>
                <a:cs typeface="+mn-cs"/>
              </a:rPr>
              <a:t>samples</a:t>
            </a:r>
          </a:p>
        </p:txBody>
      </p:sp>
      <p:sp>
        <p:nvSpPr>
          <p:cNvPr id="60" name="Rounded Rectangle 25">
            <a:extLst>
              <a:ext uri="{FF2B5EF4-FFF2-40B4-BE49-F238E27FC236}">
                <a16:creationId xmlns:a16="http://schemas.microsoft.com/office/drawing/2014/main" id="{B82F8835-7E7C-4208-8D16-1AEEC08BA1AF}"/>
              </a:ext>
            </a:extLst>
          </p:cNvPr>
          <p:cNvSpPr/>
          <p:nvPr/>
        </p:nvSpPr>
        <p:spPr>
          <a:xfrm>
            <a:off x="4041746" y="4364895"/>
            <a:ext cx="1580118" cy="456912"/>
          </a:xfrm>
          <a:prstGeom prst="roundRect">
            <a:avLst/>
          </a:prstGeom>
          <a:solidFill>
            <a:srgbClr val="00206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solidFill>
                <a:effectLst/>
                <a:uLnTx/>
                <a:uFillTx/>
                <a:latin typeface="Intel Clear"/>
                <a:ea typeface="Intel Clear Pro Bold" panose="020B0804020202060201" pitchFamily="34" charset="0"/>
                <a:cs typeface="Intel Clear Pro Bold" panose="020B0804020202060201" pitchFamily="34" charset="0"/>
              </a:rPr>
              <a:t>DL Streamer</a:t>
            </a:r>
            <a:endParaRPr kumimoji="0" lang="en-US" sz="933" b="0" i="0" u="none" strike="noStrike" kern="1200" cap="none" spc="0" normalizeH="0" baseline="0" noProof="0" dirty="0">
              <a:ln>
                <a:noFill/>
              </a:ln>
              <a:solidFill>
                <a:prstClr val="white"/>
              </a:solidFill>
              <a:effectLst/>
              <a:uLnTx/>
              <a:uFillTx/>
              <a:latin typeface="Intel Clear"/>
              <a:ea typeface="+mn-ea"/>
              <a:cs typeface="+mn-cs"/>
            </a:endParaRPr>
          </a:p>
        </p:txBody>
      </p:sp>
    </p:spTree>
    <p:extLst>
      <p:ext uri="{BB962C8B-B14F-4D97-AF65-F5344CB8AC3E}">
        <p14:creationId xmlns:p14="http://schemas.microsoft.com/office/powerpoint/2010/main" val="26519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0DDC3D69-E32F-4A74-A751-F558099A938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141905">
            <a:off x="10386317" y="1288505"/>
            <a:ext cx="2196545" cy="1235380"/>
          </a:xfrm>
          <a:prstGeom prst="rect">
            <a:avLst/>
          </a:prstGeom>
        </p:spPr>
      </p:pic>
      <p:sp>
        <p:nvSpPr>
          <p:cNvPr id="3" name="Slide Number Placeholder 2"/>
          <p:cNvSpPr>
            <a:spLocks noGrp="1"/>
          </p:cNvSpPr>
          <p:nvPr>
            <p:ph type="sldNum" sz="quarter" idx="12"/>
          </p:nvPr>
        </p:nvSpPr>
        <p:spPr/>
        <p:txBody>
          <a:bodyPr/>
          <a:lstStyle/>
          <a:p>
            <a:pPr marL="0" marR="0" lvl="0" indent="0" algn="r" defTabSz="609555" rtl="0" eaLnBrk="1" fontAlgn="auto" latinLnBrk="0" hangingPunct="1">
              <a:lnSpc>
                <a:spcPct val="100000"/>
              </a:lnSpc>
              <a:spcBef>
                <a:spcPts val="0"/>
              </a:spcBef>
              <a:spcAft>
                <a:spcPts val="0"/>
              </a:spcAft>
              <a:buClrTx/>
              <a:buSzTx/>
              <a:buFontTx/>
              <a:buNone/>
              <a:tabLst/>
              <a:defRPr/>
            </a:pPr>
            <a:fld id="{29BD3633-7A79-4899-981C-57CF7336BC8A}" type="slidenum">
              <a:rPr kumimoji="0" lang="en-US" sz="1067" b="0" i="0" u="none" strike="noStrike" kern="1200" cap="none" spc="0" normalizeH="0" baseline="0" noProof="0">
                <a:ln>
                  <a:noFill/>
                </a:ln>
                <a:solidFill>
                  <a:prstClr val="white"/>
                </a:solidFill>
                <a:effectLst/>
                <a:uLnTx/>
                <a:uFillTx/>
                <a:latin typeface="Intel Clear"/>
                <a:ea typeface="+mn-ea"/>
                <a:cs typeface="Intel Clear"/>
              </a:rPr>
              <a:pPr marL="0" marR="0" lvl="0" indent="0" algn="r" defTabSz="609555" rtl="0" eaLnBrk="1" fontAlgn="auto" latinLnBrk="0" hangingPunct="1">
                <a:lnSpc>
                  <a:spcPct val="100000"/>
                </a:lnSpc>
                <a:spcBef>
                  <a:spcPts val="0"/>
                </a:spcBef>
                <a:spcAft>
                  <a:spcPts val="0"/>
                </a:spcAft>
                <a:buClrTx/>
                <a:buSzTx/>
                <a:buFontTx/>
                <a:buNone/>
                <a:tabLst/>
                <a:defRPr/>
              </a:pPr>
              <a:t>4</a:t>
            </a:fld>
            <a:endParaRPr kumimoji="0" lang="en-US" sz="1067" b="0" i="0" u="none" strike="noStrike" kern="1200" cap="none" spc="0" normalizeH="0" baseline="0" noProof="0">
              <a:ln>
                <a:noFill/>
              </a:ln>
              <a:solidFill>
                <a:prstClr val="white"/>
              </a:solidFill>
              <a:effectLst/>
              <a:uLnTx/>
              <a:uFillTx/>
              <a:latin typeface="Intel Clear"/>
              <a:ea typeface="+mn-ea"/>
              <a:cs typeface="Intel Clear"/>
            </a:endParaRPr>
          </a:p>
        </p:txBody>
      </p:sp>
      <p:sp>
        <p:nvSpPr>
          <p:cNvPr id="2" name="Title 1"/>
          <p:cNvSpPr>
            <a:spLocks noGrp="1"/>
          </p:cNvSpPr>
          <p:nvPr>
            <p:ph type="title"/>
          </p:nvPr>
        </p:nvSpPr>
        <p:spPr>
          <a:xfrm>
            <a:off x="188999" y="271457"/>
            <a:ext cx="12192000" cy="1158240"/>
          </a:xfrm>
        </p:spPr>
        <p:txBody>
          <a:bodyPr/>
          <a:lstStyle/>
          <a:p>
            <a:r>
              <a:rPr lang="en-US" kern="0" dirty="0">
                <a:solidFill>
                  <a:srgbClr val="003C71"/>
                </a:solidFill>
                <a:ea typeface="Intel Clear Pro" panose="020B0804020202060201" pitchFamily="34" charset="0"/>
                <a:cs typeface="Intel Clear Pro" panose="020B0804020202060201" pitchFamily="34" charset="0"/>
              </a:rPr>
              <a:t>Intel® Distribution of </a:t>
            </a:r>
            <a:r>
              <a:rPr lang="en-US" dirty="0" err="1"/>
              <a:t>OpenVINO</a:t>
            </a:r>
            <a:r>
              <a:rPr lang="en-US" dirty="0"/>
              <a:t>™ Toolkit with DLA User Flows</a:t>
            </a:r>
          </a:p>
        </p:txBody>
      </p:sp>
      <p:grpSp>
        <p:nvGrpSpPr>
          <p:cNvPr id="4" name="Group 3"/>
          <p:cNvGrpSpPr/>
          <p:nvPr/>
        </p:nvGrpSpPr>
        <p:grpSpPr>
          <a:xfrm>
            <a:off x="189000" y="5143017"/>
            <a:ext cx="1062101" cy="1044491"/>
            <a:chOff x="1560141" y="787556"/>
            <a:chExt cx="796576" cy="783368"/>
          </a:xfrm>
        </p:grpSpPr>
        <p:pic>
          <p:nvPicPr>
            <p:cNvPr id="6" name="Picture 5"/>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560141" y="1178260"/>
              <a:ext cx="796575" cy="392664"/>
            </a:xfrm>
            <a:prstGeom prst="rect">
              <a:avLst/>
            </a:prstGeom>
            <a:effectLst>
              <a:softEdge rad="0"/>
            </a:effectLst>
          </p:spPr>
        </p:pic>
        <p:sp>
          <p:nvSpPr>
            <p:cNvPr id="7" name="TextBox 6"/>
            <p:cNvSpPr txBox="1"/>
            <p:nvPr/>
          </p:nvSpPr>
          <p:spPr>
            <a:xfrm>
              <a:off x="1560141" y="787556"/>
              <a:ext cx="796576" cy="338650"/>
            </a:xfrm>
            <a:prstGeom prst="rect">
              <a:avLst/>
            </a:prstGeom>
            <a:solidFill>
              <a:srgbClr val="0071C5"/>
            </a:solidFill>
          </p:spPr>
          <p:txBody>
            <a:bodyPr vert="horz" wrap="square" lIns="0" tIns="0" rIns="0" bIns="0" rtlCol="0">
              <a:spAutoFit/>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Intel Clear"/>
                  <a:ea typeface="+mn-ea"/>
                  <a:cs typeface="+mn-cs"/>
                </a:rPr>
                <a:t>IP</a:t>
              </a:r>
              <a:br>
                <a:rPr kumimoji="0" lang="en-US" sz="1467" b="1" i="0" u="none" strike="noStrike" kern="1200" cap="none" spc="0" normalizeH="0" baseline="0" noProof="0" dirty="0">
                  <a:ln>
                    <a:noFill/>
                  </a:ln>
                  <a:solidFill>
                    <a:srgbClr val="FF00FF"/>
                  </a:solidFill>
                  <a:effectLst/>
                  <a:uLnTx/>
                  <a:uFillTx/>
                  <a:latin typeface="Intel Clear"/>
                  <a:ea typeface="+mn-ea"/>
                  <a:cs typeface="+mn-cs"/>
                </a:rPr>
              </a:br>
              <a:r>
                <a:rPr kumimoji="0" lang="en-US" sz="1467" b="1" i="0" u="none" strike="noStrike" kern="1200" cap="none" spc="0" normalizeH="0" baseline="0" noProof="0" dirty="0">
                  <a:ln>
                    <a:noFill/>
                  </a:ln>
                  <a:solidFill>
                    <a:prstClr val="white"/>
                  </a:solidFill>
                  <a:effectLst/>
                  <a:uLnTx/>
                  <a:uFillTx/>
                  <a:latin typeface="Intel Clear"/>
                  <a:ea typeface="+mn-ea"/>
                  <a:cs typeface="+mn-cs"/>
                </a:rPr>
                <a:t>Architect</a:t>
              </a:r>
            </a:p>
          </p:txBody>
        </p:sp>
      </p:grpSp>
      <p:grpSp>
        <p:nvGrpSpPr>
          <p:cNvPr id="9" name="Group 19"/>
          <p:cNvGrpSpPr/>
          <p:nvPr/>
        </p:nvGrpSpPr>
        <p:grpSpPr>
          <a:xfrm>
            <a:off x="1546325" y="3240526"/>
            <a:ext cx="930787" cy="945564"/>
            <a:chOff x="4179208" y="1050528"/>
            <a:chExt cx="1007203" cy="1025330"/>
          </a:xfrm>
        </p:grpSpPr>
        <p:sp>
          <p:nvSpPr>
            <p:cNvPr id="10" name="Oval 20"/>
            <p:cNvSpPr/>
            <p:nvPr/>
          </p:nvSpPr>
          <p:spPr>
            <a:xfrm>
              <a:off x="4187453" y="1050528"/>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sp>
          <p:nvSpPr>
            <p:cNvPr id="11" name="Oval 22"/>
            <p:cNvSpPr/>
            <p:nvPr/>
          </p:nvSpPr>
          <p:spPr>
            <a:xfrm>
              <a:off x="4187453" y="1331345"/>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sp>
          <p:nvSpPr>
            <p:cNvPr id="12" name="Oval 23"/>
            <p:cNvSpPr/>
            <p:nvPr/>
          </p:nvSpPr>
          <p:spPr>
            <a:xfrm>
              <a:off x="4187453" y="1612162"/>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sp>
          <p:nvSpPr>
            <p:cNvPr id="13" name="Oval 26"/>
            <p:cNvSpPr/>
            <p:nvPr/>
          </p:nvSpPr>
          <p:spPr>
            <a:xfrm>
              <a:off x="4179208" y="1892978"/>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sp>
          <p:nvSpPr>
            <p:cNvPr id="14" name="Oval 37"/>
            <p:cNvSpPr/>
            <p:nvPr/>
          </p:nvSpPr>
          <p:spPr>
            <a:xfrm>
              <a:off x="4595492" y="1185609"/>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sp>
          <p:nvSpPr>
            <p:cNvPr id="15" name="Oval 39"/>
            <p:cNvSpPr/>
            <p:nvPr/>
          </p:nvSpPr>
          <p:spPr>
            <a:xfrm>
              <a:off x="4595492" y="1466426"/>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sp>
          <p:nvSpPr>
            <p:cNvPr id="16" name="Oval 40"/>
            <p:cNvSpPr/>
            <p:nvPr/>
          </p:nvSpPr>
          <p:spPr>
            <a:xfrm>
              <a:off x="4595492" y="1747243"/>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sp>
          <p:nvSpPr>
            <p:cNvPr id="17" name="Oval 41"/>
            <p:cNvSpPr/>
            <p:nvPr/>
          </p:nvSpPr>
          <p:spPr>
            <a:xfrm>
              <a:off x="5003531" y="1185609"/>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sp>
          <p:nvSpPr>
            <p:cNvPr id="18" name="Oval 44"/>
            <p:cNvSpPr/>
            <p:nvPr/>
          </p:nvSpPr>
          <p:spPr>
            <a:xfrm>
              <a:off x="5003531" y="1466426"/>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sp>
          <p:nvSpPr>
            <p:cNvPr id="19" name="Oval 45"/>
            <p:cNvSpPr/>
            <p:nvPr/>
          </p:nvSpPr>
          <p:spPr>
            <a:xfrm>
              <a:off x="5003531" y="1747243"/>
              <a:ext cx="182880" cy="182880"/>
            </a:xfrm>
            <a:prstGeom prst="ellipse">
              <a:avLst/>
            </a:prstGeom>
            <a:solidFill>
              <a:sysClr val="window" lastClr="FFFFFF"/>
            </a:solidFill>
            <a:ln w="19050" cap="flat" cmpd="sng" algn="ctr">
              <a:solidFill>
                <a:sysClr val="windowText" lastClr="000000">
                  <a:lumMod val="50000"/>
                  <a:lumOff val="50000"/>
                </a:sysClr>
              </a:solidFill>
              <a:prstDash val="solid"/>
            </a:ln>
            <a:effectLst/>
          </p:spPr>
          <p:txBody>
            <a:bodyPr rtlCol="0" anchor="ctr"/>
            <a:lstStyle/>
            <a:p>
              <a:pPr marL="0" marR="0" lvl="0" indent="0" algn="ctr" defTabSz="609523"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3C71"/>
                </a:solidFill>
                <a:effectLst/>
                <a:uLnTx/>
                <a:uFillTx/>
                <a:latin typeface="Intel Clear"/>
                <a:ea typeface="+mn-ea"/>
                <a:cs typeface="+mn-cs"/>
              </a:endParaRPr>
            </a:p>
          </p:txBody>
        </p:sp>
        <p:cxnSp>
          <p:nvCxnSpPr>
            <p:cNvPr id="20" name="Straight Connector 46"/>
            <p:cNvCxnSpPr>
              <a:stCxn id="16" idx="6"/>
              <a:endCxn id="19" idx="2"/>
            </p:cNvCxnSpPr>
            <p:nvPr/>
          </p:nvCxnSpPr>
          <p:spPr>
            <a:xfrm>
              <a:off x="4778372" y="1838683"/>
              <a:ext cx="225159" cy="0"/>
            </a:xfrm>
            <a:prstGeom prst="line">
              <a:avLst/>
            </a:prstGeom>
            <a:noFill/>
            <a:ln w="19050" cap="flat" cmpd="sng" algn="ctr">
              <a:solidFill>
                <a:srgbClr val="003C71"/>
              </a:solidFill>
              <a:prstDash val="solid"/>
            </a:ln>
            <a:effectLst/>
          </p:spPr>
        </p:cxnSp>
        <p:cxnSp>
          <p:nvCxnSpPr>
            <p:cNvPr id="21" name="Straight Connector 47"/>
            <p:cNvCxnSpPr>
              <a:stCxn id="14" idx="6"/>
              <a:endCxn id="17" idx="2"/>
            </p:cNvCxnSpPr>
            <p:nvPr/>
          </p:nvCxnSpPr>
          <p:spPr>
            <a:xfrm>
              <a:off x="4778372" y="1277049"/>
              <a:ext cx="225159" cy="0"/>
            </a:xfrm>
            <a:prstGeom prst="line">
              <a:avLst/>
            </a:prstGeom>
            <a:noFill/>
            <a:ln w="19050" cap="flat" cmpd="sng" algn="ctr">
              <a:solidFill>
                <a:srgbClr val="003C71"/>
              </a:solidFill>
              <a:prstDash val="solid"/>
            </a:ln>
            <a:effectLst/>
          </p:spPr>
        </p:cxnSp>
        <p:cxnSp>
          <p:nvCxnSpPr>
            <p:cNvPr id="22" name="Straight Connector 49"/>
            <p:cNvCxnSpPr>
              <a:stCxn id="16" idx="7"/>
              <a:endCxn id="18" idx="3"/>
            </p:cNvCxnSpPr>
            <p:nvPr/>
          </p:nvCxnSpPr>
          <p:spPr>
            <a:xfrm flipV="1">
              <a:off x="4751589" y="1622524"/>
              <a:ext cx="278724" cy="151501"/>
            </a:xfrm>
            <a:prstGeom prst="line">
              <a:avLst/>
            </a:prstGeom>
            <a:noFill/>
            <a:ln w="19050" cap="flat" cmpd="sng" algn="ctr">
              <a:solidFill>
                <a:srgbClr val="003C71"/>
              </a:solidFill>
              <a:prstDash val="solid"/>
            </a:ln>
            <a:effectLst/>
          </p:spPr>
        </p:cxnSp>
        <p:cxnSp>
          <p:nvCxnSpPr>
            <p:cNvPr id="23" name="Straight Connector 50"/>
            <p:cNvCxnSpPr>
              <a:stCxn id="15" idx="5"/>
              <a:endCxn id="19" idx="1"/>
            </p:cNvCxnSpPr>
            <p:nvPr/>
          </p:nvCxnSpPr>
          <p:spPr>
            <a:xfrm>
              <a:off x="4751589" y="1622524"/>
              <a:ext cx="278724" cy="151501"/>
            </a:xfrm>
            <a:prstGeom prst="line">
              <a:avLst/>
            </a:prstGeom>
            <a:noFill/>
            <a:ln w="19050" cap="flat" cmpd="sng" algn="ctr">
              <a:solidFill>
                <a:srgbClr val="003C71"/>
              </a:solidFill>
              <a:prstDash val="solid"/>
            </a:ln>
            <a:effectLst/>
          </p:spPr>
        </p:cxnSp>
        <p:cxnSp>
          <p:nvCxnSpPr>
            <p:cNvPr id="24" name="Straight Connector 52"/>
            <p:cNvCxnSpPr>
              <a:stCxn id="14" idx="5"/>
              <a:endCxn id="18" idx="1"/>
            </p:cNvCxnSpPr>
            <p:nvPr/>
          </p:nvCxnSpPr>
          <p:spPr>
            <a:xfrm>
              <a:off x="4751589" y="1341707"/>
              <a:ext cx="278724" cy="151501"/>
            </a:xfrm>
            <a:prstGeom prst="line">
              <a:avLst/>
            </a:prstGeom>
            <a:noFill/>
            <a:ln w="19050" cap="flat" cmpd="sng" algn="ctr">
              <a:solidFill>
                <a:srgbClr val="003C71"/>
              </a:solidFill>
              <a:prstDash val="solid"/>
            </a:ln>
            <a:effectLst/>
          </p:spPr>
        </p:cxnSp>
        <p:cxnSp>
          <p:nvCxnSpPr>
            <p:cNvPr id="25" name="Straight Connector 53"/>
            <p:cNvCxnSpPr>
              <a:stCxn id="15" idx="6"/>
              <a:endCxn id="17" idx="3"/>
            </p:cNvCxnSpPr>
            <p:nvPr/>
          </p:nvCxnSpPr>
          <p:spPr>
            <a:xfrm flipV="1">
              <a:off x="4778372" y="1341707"/>
              <a:ext cx="251941" cy="216159"/>
            </a:xfrm>
            <a:prstGeom prst="line">
              <a:avLst/>
            </a:prstGeom>
            <a:noFill/>
            <a:ln w="19050" cap="flat" cmpd="sng" algn="ctr">
              <a:solidFill>
                <a:srgbClr val="003C71"/>
              </a:solidFill>
              <a:prstDash val="solid"/>
            </a:ln>
            <a:effectLst/>
          </p:spPr>
        </p:cxnSp>
        <p:cxnSp>
          <p:nvCxnSpPr>
            <p:cNvPr id="26" name="Straight Connector 55"/>
            <p:cNvCxnSpPr>
              <a:stCxn id="10" idx="7"/>
              <a:endCxn id="14" idx="1"/>
            </p:cNvCxnSpPr>
            <p:nvPr/>
          </p:nvCxnSpPr>
          <p:spPr>
            <a:xfrm>
              <a:off x="4343551" y="1077310"/>
              <a:ext cx="278723" cy="135081"/>
            </a:xfrm>
            <a:prstGeom prst="line">
              <a:avLst/>
            </a:prstGeom>
            <a:noFill/>
            <a:ln w="19050" cap="flat" cmpd="sng" algn="ctr">
              <a:solidFill>
                <a:srgbClr val="003C71"/>
              </a:solidFill>
              <a:prstDash val="solid"/>
            </a:ln>
            <a:effectLst/>
          </p:spPr>
        </p:cxnSp>
        <p:cxnSp>
          <p:nvCxnSpPr>
            <p:cNvPr id="27" name="Straight Connector 56"/>
            <p:cNvCxnSpPr>
              <a:endCxn id="15" idx="0"/>
            </p:cNvCxnSpPr>
            <p:nvPr/>
          </p:nvCxnSpPr>
          <p:spPr>
            <a:xfrm>
              <a:off x="4378082" y="1177528"/>
              <a:ext cx="308850" cy="288898"/>
            </a:xfrm>
            <a:prstGeom prst="line">
              <a:avLst/>
            </a:prstGeom>
            <a:noFill/>
            <a:ln w="19050" cap="flat" cmpd="sng" algn="ctr">
              <a:solidFill>
                <a:srgbClr val="003C71"/>
              </a:solidFill>
              <a:prstDash val="solid"/>
            </a:ln>
            <a:effectLst/>
          </p:spPr>
        </p:cxnSp>
        <p:cxnSp>
          <p:nvCxnSpPr>
            <p:cNvPr id="28" name="Straight Connector 57"/>
            <p:cNvCxnSpPr>
              <a:stCxn id="10" idx="5"/>
              <a:endCxn id="16" idx="1"/>
            </p:cNvCxnSpPr>
            <p:nvPr/>
          </p:nvCxnSpPr>
          <p:spPr>
            <a:xfrm>
              <a:off x="4343551" y="1206626"/>
              <a:ext cx="278723" cy="567398"/>
            </a:xfrm>
            <a:prstGeom prst="line">
              <a:avLst/>
            </a:prstGeom>
            <a:noFill/>
            <a:ln w="19050" cap="flat" cmpd="sng" algn="ctr">
              <a:solidFill>
                <a:srgbClr val="003C71"/>
              </a:solidFill>
              <a:prstDash val="solid"/>
            </a:ln>
            <a:effectLst/>
          </p:spPr>
        </p:cxnSp>
        <p:cxnSp>
          <p:nvCxnSpPr>
            <p:cNvPr id="29" name="Straight Connector 58"/>
            <p:cNvCxnSpPr>
              <a:stCxn id="11" idx="7"/>
              <a:endCxn id="14" idx="2"/>
            </p:cNvCxnSpPr>
            <p:nvPr/>
          </p:nvCxnSpPr>
          <p:spPr>
            <a:xfrm flipV="1">
              <a:off x="4343551" y="1277049"/>
              <a:ext cx="251940" cy="81078"/>
            </a:xfrm>
            <a:prstGeom prst="line">
              <a:avLst/>
            </a:prstGeom>
            <a:noFill/>
            <a:ln w="19050" cap="flat" cmpd="sng" algn="ctr">
              <a:solidFill>
                <a:srgbClr val="003C71"/>
              </a:solidFill>
              <a:prstDash val="solid"/>
            </a:ln>
            <a:effectLst/>
          </p:spPr>
        </p:cxnSp>
        <p:cxnSp>
          <p:nvCxnSpPr>
            <p:cNvPr id="30" name="Straight Connector 59"/>
            <p:cNvCxnSpPr>
              <a:stCxn id="11" idx="6"/>
              <a:endCxn id="15" idx="1"/>
            </p:cNvCxnSpPr>
            <p:nvPr/>
          </p:nvCxnSpPr>
          <p:spPr>
            <a:xfrm>
              <a:off x="4370334" y="1422785"/>
              <a:ext cx="251940" cy="70423"/>
            </a:xfrm>
            <a:prstGeom prst="line">
              <a:avLst/>
            </a:prstGeom>
            <a:noFill/>
            <a:ln w="19050" cap="flat" cmpd="sng" algn="ctr">
              <a:solidFill>
                <a:srgbClr val="003C71"/>
              </a:solidFill>
              <a:prstDash val="solid"/>
            </a:ln>
            <a:effectLst/>
          </p:spPr>
        </p:cxnSp>
        <p:cxnSp>
          <p:nvCxnSpPr>
            <p:cNvPr id="31" name="Straight Connector 60"/>
            <p:cNvCxnSpPr>
              <a:stCxn id="11" idx="5"/>
              <a:endCxn id="16" idx="2"/>
            </p:cNvCxnSpPr>
            <p:nvPr/>
          </p:nvCxnSpPr>
          <p:spPr>
            <a:xfrm>
              <a:off x="4343551" y="1487443"/>
              <a:ext cx="251940" cy="351239"/>
            </a:xfrm>
            <a:prstGeom prst="line">
              <a:avLst/>
            </a:prstGeom>
            <a:noFill/>
            <a:ln w="19050" cap="flat" cmpd="sng" algn="ctr">
              <a:solidFill>
                <a:srgbClr val="003C71"/>
              </a:solidFill>
              <a:prstDash val="solid"/>
            </a:ln>
            <a:effectLst/>
          </p:spPr>
        </p:cxnSp>
        <p:cxnSp>
          <p:nvCxnSpPr>
            <p:cNvPr id="32" name="Straight Connector 61"/>
            <p:cNvCxnSpPr>
              <a:stCxn id="12" idx="7"/>
              <a:endCxn id="14" idx="3"/>
            </p:cNvCxnSpPr>
            <p:nvPr/>
          </p:nvCxnSpPr>
          <p:spPr>
            <a:xfrm flipV="1">
              <a:off x="4343551" y="1341707"/>
              <a:ext cx="278723" cy="297237"/>
            </a:xfrm>
            <a:prstGeom prst="line">
              <a:avLst/>
            </a:prstGeom>
            <a:noFill/>
            <a:ln w="19050" cap="flat" cmpd="sng" algn="ctr">
              <a:solidFill>
                <a:srgbClr val="003C71"/>
              </a:solidFill>
              <a:prstDash val="solid"/>
            </a:ln>
            <a:effectLst/>
          </p:spPr>
        </p:cxnSp>
        <p:cxnSp>
          <p:nvCxnSpPr>
            <p:cNvPr id="33" name="Straight Connector 62"/>
            <p:cNvCxnSpPr>
              <a:stCxn id="12" idx="6"/>
              <a:endCxn id="15" idx="2"/>
            </p:cNvCxnSpPr>
            <p:nvPr/>
          </p:nvCxnSpPr>
          <p:spPr>
            <a:xfrm flipV="1">
              <a:off x="4370334" y="1557866"/>
              <a:ext cx="225157" cy="145736"/>
            </a:xfrm>
            <a:prstGeom prst="line">
              <a:avLst/>
            </a:prstGeom>
            <a:noFill/>
            <a:ln w="19050" cap="flat" cmpd="sng" algn="ctr">
              <a:solidFill>
                <a:srgbClr val="003C71"/>
              </a:solidFill>
              <a:prstDash val="solid"/>
            </a:ln>
            <a:effectLst/>
          </p:spPr>
        </p:cxnSp>
        <p:cxnSp>
          <p:nvCxnSpPr>
            <p:cNvPr id="34" name="Straight Connector 63"/>
            <p:cNvCxnSpPr>
              <a:stCxn id="12" idx="5"/>
              <a:endCxn id="16" idx="2"/>
            </p:cNvCxnSpPr>
            <p:nvPr/>
          </p:nvCxnSpPr>
          <p:spPr>
            <a:xfrm>
              <a:off x="4343551" y="1768260"/>
              <a:ext cx="251940" cy="70423"/>
            </a:xfrm>
            <a:prstGeom prst="line">
              <a:avLst/>
            </a:prstGeom>
            <a:noFill/>
            <a:ln w="19050" cap="flat" cmpd="sng" algn="ctr">
              <a:solidFill>
                <a:srgbClr val="003C71"/>
              </a:solidFill>
              <a:prstDash val="solid"/>
            </a:ln>
            <a:effectLst/>
          </p:spPr>
        </p:cxnSp>
        <p:cxnSp>
          <p:nvCxnSpPr>
            <p:cNvPr id="35" name="Straight Connector 64"/>
            <p:cNvCxnSpPr>
              <a:stCxn id="13" idx="7"/>
              <a:endCxn id="14" idx="3"/>
            </p:cNvCxnSpPr>
            <p:nvPr/>
          </p:nvCxnSpPr>
          <p:spPr>
            <a:xfrm flipV="1">
              <a:off x="4335306" y="1341707"/>
              <a:ext cx="286968" cy="578053"/>
            </a:xfrm>
            <a:prstGeom prst="line">
              <a:avLst/>
            </a:prstGeom>
            <a:noFill/>
            <a:ln w="19050" cap="flat" cmpd="sng" algn="ctr">
              <a:solidFill>
                <a:srgbClr val="003C71"/>
              </a:solidFill>
              <a:prstDash val="solid"/>
            </a:ln>
            <a:effectLst/>
          </p:spPr>
        </p:cxnSp>
        <p:cxnSp>
          <p:nvCxnSpPr>
            <p:cNvPr id="36" name="Straight Connector 66"/>
            <p:cNvCxnSpPr>
              <a:stCxn id="13" idx="6"/>
              <a:endCxn id="15" idx="3"/>
            </p:cNvCxnSpPr>
            <p:nvPr/>
          </p:nvCxnSpPr>
          <p:spPr>
            <a:xfrm flipV="1">
              <a:off x="4362088" y="1622524"/>
              <a:ext cx="260186" cy="361894"/>
            </a:xfrm>
            <a:prstGeom prst="line">
              <a:avLst/>
            </a:prstGeom>
            <a:noFill/>
            <a:ln w="19050" cap="flat" cmpd="sng" algn="ctr">
              <a:solidFill>
                <a:srgbClr val="003C71"/>
              </a:solidFill>
              <a:prstDash val="solid"/>
            </a:ln>
            <a:effectLst/>
          </p:spPr>
        </p:cxnSp>
        <p:cxnSp>
          <p:nvCxnSpPr>
            <p:cNvPr id="37" name="Straight Connector 67"/>
            <p:cNvCxnSpPr>
              <a:stCxn id="13" idx="5"/>
              <a:endCxn id="16" idx="3"/>
            </p:cNvCxnSpPr>
            <p:nvPr/>
          </p:nvCxnSpPr>
          <p:spPr>
            <a:xfrm flipV="1">
              <a:off x="4335306" y="1903341"/>
              <a:ext cx="286968" cy="145735"/>
            </a:xfrm>
            <a:prstGeom prst="line">
              <a:avLst/>
            </a:prstGeom>
            <a:noFill/>
            <a:ln w="19050" cap="flat" cmpd="sng" algn="ctr">
              <a:solidFill>
                <a:srgbClr val="003C71"/>
              </a:solidFill>
              <a:prstDash val="solid"/>
            </a:ln>
            <a:effectLst/>
          </p:spPr>
        </p:cxnSp>
      </p:grpSp>
      <p:sp>
        <p:nvSpPr>
          <p:cNvPr id="38" name="TextBox 37"/>
          <p:cNvSpPr txBox="1"/>
          <p:nvPr/>
        </p:nvSpPr>
        <p:spPr>
          <a:xfrm>
            <a:off x="235324" y="3464491"/>
            <a:ext cx="1037321" cy="656462"/>
          </a:xfrm>
          <a:prstGeom prst="rect">
            <a:avLst/>
          </a:prstGeom>
          <a:noFill/>
        </p:spPr>
        <p:txBody>
          <a:bodyPr vert="horz" wrap="square" lIns="0" tIns="0" rIns="0" bIns="0" rtlCol="0">
            <a:spAutoFit/>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3C71"/>
                </a:solidFill>
                <a:effectLst/>
                <a:uLnTx/>
                <a:uFillTx/>
                <a:latin typeface="Intel Clear"/>
                <a:ea typeface="+mn-ea"/>
                <a:cs typeface="+mn-cs"/>
              </a:rPr>
              <a:t>Neural Net</a:t>
            </a:r>
            <a:endParaRPr kumimoji="0" lang="en-US" sz="1600" b="1" i="0" u="none" strike="noStrike" kern="1200" cap="none" spc="0" normalizeH="0" baseline="0" noProof="0" dirty="0">
              <a:ln>
                <a:noFill/>
              </a:ln>
              <a:solidFill>
                <a:srgbClr val="003C71"/>
              </a:solidFill>
              <a:effectLst/>
              <a:uLnTx/>
              <a:uFillTx/>
              <a:latin typeface="Intel Clear"/>
              <a:ea typeface="+mn-ea"/>
              <a:cs typeface="+mn-cs"/>
            </a:endParaRPr>
          </a:p>
        </p:txBody>
      </p:sp>
      <p:sp>
        <p:nvSpPr>
          <p:cNvPr id="39" name="Right Arrow 124"/>
          <p:cNvSpPr/>
          <p:nvPr/>
        </p:nvSpPr>
        <p:spPr bwMode="auto">
          <a:xfrm>
            <a:off x="1509012" y="5090481"/>
            <a:ext cx="1339565" cy="827259"/>
          </a:xfrm>
          <a:prstGeom prst="rightArrow">
            <a:avLst>
              <a:gd name="adj1" fmla="val 68525"/>
              <a:gd name="adj2"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920" tIns="60960" rIns="121920" bIns="60960" numCol="1" rtlCol="0" anchor="ctr" anchorCtr="0" compatLnSpc="1">
            <a:prstTxWarp prst="textNoShape">
              <a:avLst/>
            </a:prstTxWarp>
          </a:bodyPr>
          <a:lstStyle/>
          <a:p>
            <a:pPr marL="0" marR="0" lvl="0" indent="0" algn="ctr" defTabSz="1218958"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Intel Clear"/>
                <a:ea typeface="+mn-ea"/>
                <a:cs typeface="+mn-cs"/>
              </a:rPr>
              <a:t>Design</a:t>
            </a:r>
          </a:p>
        </p:txBody>
      </p:sp>
      <p:grpSp>
        <p:nvGrpSpPr>
          <p:cNvPr id="42" name="Group 41"/>
          <p:cNvGrpSpPr/>
          <p:nvPr/>
        </p:nvGrpSpPr>
        <p:grpSpPr>
          <a:xfrm>
            <a:off x="7607327" y="4955604"/>
            <a:ext cx="2046628" cy="962136"/>
            <a:chOff x="5368648" y="2949567"/>
            <a:chExt cx="1466085" cy="1152114"/>
          </a:xfrm>
        </p:grpSpPr>
        <p:sp>
          <p:nvSpPr>
            <p:cNvPr id="44" name="Rectangle 43"/>
            <p:cNvSpPr/>
            <p:nvPr>
              <p:custDataLst>
                <p:tags r:id="rId2"/>
              </p:custDataLst>
            </p:nvPr>
          </p:nvSpPr>
          <p:spPr bwMode="auto">
            <a:xfrm>
              <a:off x="5452824" y="2949567"/>
              <a:ext cx="1318927" cy="1152114"/>
            </a:xfrm>
            <a:prstGeom prst="rect">
              <a:avLst/>
            </a:prstGeom>
            <a:gradFill>
              <a:gsLst>
                <a:gs pos="0">
                  <a:schemeClr val="accent2">
                    <a:tint val="50000"/>
                    <a:satMod val="300000"/>
                  </a:schemeClr>
                </a:gs>
                <a:gs pos="50000">
                  <a:schemeClr val="accent2">
                    <a:tint val="37000"/>
                    <a:satMod val="300000"/>
                    <a:alpha val="71000"/>
                  </a:schemeClr>
                </a:gs>
                <a:gs pos="100000">
                  <a:schemeClr val="accent2">
                    <a:tint val="15000"/>
                    <a:satMod val="350000"/>
                  </a:schemeClr>
                </a:gs>
              </a:gsLs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16" tIns="45708" rIns="91416" bIns="45708" numCol="1" rtlCol="0" anchor="t" anchorCtr="0" compatLnSpc="1">
              <a:prstTxWarp prst="textNoShape">
                <a:avLst/>
              </a:prstTxWarp>
            </a:bodyPr>
            <a:lstStyle/>
            <a:p>
              <a:pPr marL="0" marR="0" lvl="0" indent="0" algn="l" defTabSz="913968" rtl="0" eaLnBrk="0" fontAlgn="base" latinLnBrk="0" hangingPunct="0">
                <a:lnSpc>
                  <a:spcPct val="100000"/>
                </a:lnSpc>
                <a:spcBef>
                  <a:spcPct val="0"/>
                </a:spcBef>
                <a:spcAft>
                  <a:spcPct val="0"/>
                </a:spcAft>
                <a:buClrTx/>
                <a:buSzTx/>
                <a:buFontTx/>
                <a:buNone/>
                <a:tabLst/>
                <a:defRPr/>
              </a:pPr>
              <a:endParaRPr kumimoji="0" lang="en-US" sz="1899" b="0" i="0" u="none" strike="noStrike" kern="1200" cap="none" spc="0" normalizeH="0" baseline="0" noProof="0">
                <a:ln>
                  <a:noFill/>
                </a:ln>
                <a:solidFill>
                  <a:prstClr val="black"/>
                </a:solidFill>
                <a:effectLst/>
                <a:uLnTx/>
                <a:uFillTx/>
                <a:latin typeface="Intel Clear"/>
                <a:ea typeface="+mn-ea"/>
                <a:cs typeface="+mn-cs"/>
              </a:endParaRPr>
            </a:p>
          </p:txBody>
        </p:sp>
        <p:sp>
          <p:nvSpPr>
            <p:cNvPr id="46" name="Rectangle 45"/>
            <p:cNvSpPr/>
            <p:nvPr>
              <p:custDataLst>
                <p:tags r:id="rId3"/>
              </p:custDataLst>
            </p:nvPr>
          </p:nvSpPr>
          <p:spPr>
            <a:xfrm>
              <a:off x="5368648" y="3191151"/>
              <a:ext cx="1466085" cy="626532"/>
            </a:xfrm>
            <a:prstGeom prst="rect">
              <a:avLst/>
            </a:prstGeom>
          </p:spPr>
          <p:txBody>
            <a:bodyPr wrap="square">
              <a:spAutoFit/>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Intel® FPGA SDK for OpenCL™</a:t>
              </a:r>
            </a:p>
          </p:txBody>
        </p:sp>
      </p:grpSp>
      <p:sp>
        <p:nvSpPr>
          <p:cNvPr id="47" name="Cylinder 46"/>
          <p:cNvSpPr/>
          <p:nvPr/>
        </p:nvSpPr>
        <p:spPr>
          <a:xfrm>
            <a:off x="7748797" y="3126233"/>
            <a:ext cx="1547067" cy="870817"/>
          </a:xfrm>
          <a:prstGeom prst="can">
            <a:avLst/>
          </a:prstGeom>
          <a:solidFill>
            <a:schemeClr val="bg2"/>
          </a:solidFill>
          <a:ln>
            <a:solidFill>
              <a:srgbClr val="FFFFFF"/>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Intel Clear"/>
                <a:ea typeface="+mn-ea"/>
                <a:cs typeface="+mn-cs"/>
              </a:rPr>
              <a:t>Bitstream Library</a:t>
            </a:r>
          </a:p>
        </p:txBody>
      </p:sp>
      <p:grpSp>
        <p:nvGrpSpPr>
          <p:cNvPr id="40" name="Group 39"/>
          <p:cNvGrpSpPr/>
          <p:nvPr/>
        </p:nvGrpSpPr>
        <p:grpSpPr>
          <a:xfrm>
            <a:off x="188999" y="1244667"/>
            <a:ext cx="1155128" cy="1258988"/>
            <a:chOff x="223472" y="780811"/>
            <a:chExt cx="866346" cy="819372"/>
          </a:xfrm>
        </p:grpSpPr>
        <p:pic>
          <p:nvPicPr>
            <p:cNvPr id="48" name="Picture 4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23473" y="1178810"/>
              <a:ext cx="866345" cy="421373"/>
            </a:xfrm>
            <a:prstGeom prst="rect">
              <a:avLst/>
            </a:prstGeom>
            <a:effectLst>
              <a:softEdge rad="0"/>
            </a:effectLst>
          </p:spPr>
        </p:pic>
        <p:sp>
          <p:nvSpPr>
            <p:cNvPr id="49" name="TextBox 48"/>
            <p:cNvSpPr txBox="1"/>
            <p:nvPr/>
          </p:nvSpPr>
          <p:spPr>
            <a:xfrm>
              <a:off x="223472" y="780811"/>
              <a:ext cx="866346" cy="293866"/>
            </a:xfrm>
            <a:prstGeom prst="rect">
              <a:avLst/>
            </a:prstGeom>
            <a:solidFill>
              <a:srgbClr val="0071C5"/>
            </a:solidFill>
          </p:spPr>
          <p:txBody>
            <a:bodyPr vert="horz" wrap="square" lIns="0" tIns="0" rIns="0" bIns="0" rtlCol="0">
              <a:spAutoFit/>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Intel Clear"/>
                  <a:ea typeface="+mn-ea"/>
                  <a:cs typeface="+mn-cs"/>
                </a:rPr>
                <a:t>Application</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Intel Clear"/>
                  <a:ea typeface="+mn-ea"/>
                  <a:cs typeface="+mn-cs"/>
                </a:rPr>
                <a:t>Developer</a:t>
              </a:r>
            </a:p>
          </p:txBody>
        </p:sp>
      </p:grpSp>
      <p:sp>
        <p:nvSpPr>
          <p:cNvPr id="84" name="Right Arrow 124"/>
          <p:cNvSpPr/>
          <p:nvPr/>
        </p:nvSpPr>
        <p:spPr bwMode="auto">
          <a:xfrm>
            <a:off x="5977383" y="5090481"/>
            <a:ext cx="1609987" cy="827259"/>
          </a:xfrm>
          <a:prstGeom prst="rightArrow">
            <a:avLst>
              <a:gd name="adj1" fmla="val 68525"/>
              <a:gd name="adj2"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920" tIns="60960" rIns="121920" bIns="60960" numCol="1" rtlCol="0" anchor="ctr" anchorCtr="0" compatLnSpc="1">
            <a:prstTxWarp prst="textNoShape">
              <a:avLst/>
            </a:prstTxWarp>
          </a:bodyPr>
          <a:lstStyle/>
          <a:p>
            <a:pPr marL="0" marR="0" lvl="0" indent="0" algn="ctr" defTabSz="1218958"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Intel Clear"/>
                <a:ea typeface="+mn-ea"/>
                <a:cs typeface="+mn-cs"/>
              </a:rPr>
              <a:t>Compile</a:t>
            </a:r>
          </a:p>
        </p:txBody>
      </p:sp>
      <p:sp>
        <p:nvSpPr>
          <p:cNvPr id="86" name="Right Arrow 124"/>
          <p:cNvSpPr/>
          <p:nvPr/>
        </p:nvSpPr>
        <p:spPr bwMode="auto">
          <a:xfrm rot="16200000">
            <a:off x="8195288" y="4178925"/>
            <a:ext cx="586339" cy="460036"/>
          </a:xfrm>
          <a:prstGeom prst="rightArrow">
            <a:avLst>
              <a:gd name="adj1" fmla="val 68525"/>
              <a:gd name="adj2" fmla="val 5000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920" tIns="60960" rIns="121920" bIns="60960" numCol="1" rtlCol="0" anchor="ctr" anchorCtr="0" compatLnSpc="1">
            <a:prstTxWarp prst="textNoShape">
              <a:avLst/>
            </a:prstTxWarp>
          </a:bodyPr>
          <a:lstStyle/>
          <a:p>
            <a:pPr marL="0" marR="0" lvl="0" indent="0" algn="ctr" defTabSz="1218958"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prstClr val="white"/>
              </a:solidFill>
              <a:effectLst/>
              <a:uLnTx/>
              <a:uFillTx/>
              <a:latin typeface="Intel Clear"/>
              <a:ea typeface="+mn-ea"/>
              <a:cs typeface="+mn-cs"/>
            </a:endParaRPr>
          </a:p>
        </p:txBody>
      </p:sp>
      <p:sp>
        <p:nvSpPr>
          <p:cNvPr id="78" name="Rectangle: Rounded Corners 77">
            <a:extLst>
              <a:ext uri="{FF2B5EF4-FFF2-40B4-BE49-F238E27FC236}">
                <a16:creationId xmlns:a16="http://schemas.microsoft.com/office/drawing/2014/main" id="{7A6BF5A7-BA79-423D-A7F1-61AB512B4AE8}"/>
              </a:ext>
            </a:extLst>
          </p:cNvPr>
          <p:cNvSpPr/>
          <p:nvPr/>
        </p:nvSpPr>
        <p:spPr>
          <a:xfrm>
            <a:off x="3177471" y="4545092"/>
            <a:ext cx="2386224" cy="158291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Intel Clear"/>
                <a:ea typeface="+mn-ea"/>
                <a:cs typeface="+mn-cs"/>
              </a:rPr>
              <a:t>User Customization of DLA Suite </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Intel Clear"/>
                <a:ea typeface="+mn-ea"/>
                <a:cs typeface="+mn-cs"/>
              </a:rPr>
              <a:t>Source Code</a:t>
            </a:r>
          </a:p>
        </p:txBody>
      </p:sp>
      <p:sp>
        <p:nvSpPr>
          <p:cNvPr id="71" name="Rectangle: Rounded Corners 70">
            <a:extLst>
              <a:ext uri="{FF2B5EF4-FFF2-40B4-BE49-F238E27FC236}">
                <a16:creationId xmlns:a16="http://schemas.microsoft.com/office/drawing/2014/main" id="{DA07285E-2144-49E6-A422-5DAD0CFC3605}"/>
              </a:ext>
            </a:extLst>
          </p:cNvPr>
          <p:cNvSpPr/>
          <p:nvPr/>
        </p:nvSpPr>
        <p:spPr>
          <a:xfrm>
            <a:off x="3177471" y="1172799"/>
            <a:ext cx="2386224" cy="1213044"/>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Intel Clear"/>
                <a:ea typeface="Intel Clear Pro" panose="020B0804020202060201" pitchFamily="34" charset="0"/>
                <a:cs typeface="Intel Clear Pro" panose="020B0804020202060201" pitchFamily="34" charset="0"/>
              </a:rPr>
              <a:t>Intel® Distribution </a:t>
            </a:r>
            <a:r>
              <a:rPr kumimoji="0" lang="en-US" sz="1600" b="0" i="0" u="none" strike="noStrike" kern="1200" cap="none" spc="0" normalizeH="0" baseline="0" noProof="0" dirty="0">
                <a:ln>
                  <a:noFill/>
                </a:ln>
                <a:solidFill>
                  <a:prstClr val="black"/>
                </a:solidFill>
                <a:effectLst/>
                <a:uLnTx/>
                <a:uFillTx/>
                <a:latin typeface="Intel Clear"/>
                <a:ea typeface="+mn-ea"/>
                <a:cs typeface="+mn-cs"/>
              </a:rPr>
              <a:t>of</a:t>
            </a:r>
            <a:r>
              <a:rPr kumimoji="0" lang="en-US" sz="1600" b="0" i="0" u="none" strike="noStrike" kern="0" cap="none" spc="0" normalizeH="0" baseline="0" noProof="0" dirty="0">
                <a:ln>
                  <a:noFill/>
                </a:ln>
                <a:solidFill>
                  <a:prstClr val="black"/>
                </a:solidFill>
                <a:effectLst/>
                <a:uLnTx/>
                <a:uFillTx/>
                <a:latin typeface="Intel Clear"/>
                <a:ea typeface="Intel Clear Pro" panose="020B0804020202060201" pitchFamily="34" charset="0"/>
                <a:cs typeface="Intel Clear Pro" panose="020B0804020202060201" pitchFamily="34" charset="0"/>
              </a:rPr>
              <a:t> </a:t>
            </a:r>
            <a:r>
              <a:rPr kumimoji="0" lang="en-US" sz="1600" b="0" i="0" u="none" strike="noStrike" kern="1200" cap="none" spc="0" normalizeH="0" baseline="0" noProof="0" dirty="0" err="1">
                <a:ln>
                  <a:noFill/>
                </a:ln>
                <a:solidFill>
                  <a:prstClr val="black"/>
                </a:solidFill>
                <a:effectLst/>
                <a:uLnTx/>
                <a:uFillTx/>
                <a:latin typeface="Intel Clear"/>
                <a:ea typeface="+mn-ea"/>
                <a:cs typeface="+mn-cs"/>
              </a:rPr>
              <a:t>OpenVINO</a:t>
            </a:r>
            <a:r>
              <a:rPr kumimoji="0" lang="en-US" sz="1600" b="0" i="0" u="none" strike="noStrike" kern="1200" cap="none" spc="0" normalizeH="0" baseline="0" noProof="0" dirty="0">
                <a:ln>
                  <a:noFill/>
                </a:ln>
                <a:solidFill>
                  <a:prstClr val="black"/>
                </a:solidFill>
                <a:effectLst/>
                <a:uLnTx/>
                <a:uFillTx/>
                <a:latin typeface="Intel Clear"/>
                <a:ea typeface="+mn-ea"/>
                <a:cs typeface="+mn-cs"/>
              </a:rPr>
              <a:t>™ toolkit</a:t>
            </a:r>
          </a:p>
        </p:txBody>
      </p:sp>
      <p:sp>
        <p:nvSpPr>
          <p:cNvPr id="58" name="TextBox 57">
            <a:extLst>
              <a:ext uri="{FF2B5EF4-FFF2-40B4-BE49-F238E27FC236}">
                <a16:creationId xmlns:a16="http://schemas.microsoft.com/office/drawing/2014/main" id="{D3D21743-90B0-4210-B659-71993C50E359}"/>
              </a:ext>
            </a:extLst>
          </p:cNvPr>
          <p:cNvSpPr txBox="1"/>
          <p:nvPr/>
        </p:nvSpPr>
        <p:spPr>
          <a:xfrm>
            <a:off x="2964298" y="2503656"/>
            <a:ext cx="4150175" cy="307777"/>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3C71"/>
                </a:solidFill>
                <a:effectLst/>
                <a:uLnTx/>
                <a:uFillTx/>
                <a:latin typeface="Intel Clear"/>
                <a:ea typeface="+mn-ea"/>
                <a:cs typeface="+mn-cs"/>
              </a:rPr>
              <a:t>Turnkey Software Deployment Flow</a:t>
            </a:r>
          </a:p>
        </p:txBody>
      </p:sp>
      <p:sp>
        <p:nvSpPr>
          <p:cNvPr id="77" name="TextBox 76">
            <a:extLst>
              <a:ext uri="{FF2B5EF4-FFF2-40B4-BE49-F238E27FC236}">
                <a16:creationId xmlns:a16="http://schemas.microsoft.com/office/drawing/2014/main" id="{A75F0F92-9EB1-4D80-9A3D-1C8AE7D21DA6}"/>
              </a:ext>
            </a:extLst>
          </p:cNvPr>
          <p:cNvSpPr txBox="1"/>
          <p:nvPr/>
        </p:nvSpPr>
        <p:spPr>
          <a:xfrm>
            <a:off x="2964298" y="4186090"/>
            <a:ext cx="4364977" cy="307777"/>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3C71"/>
                </a:solidFill>
                <a:effectLst/>
                <a:uLnTx/>
                <a:uFillTx/>
                <a:latin typeface="Intel Clear"/>
                <a:ea typeface="+mn-ea"/>
                <a:cs typeface="+mn-cs"/>
              </a:rPr>
              <a:t>FPGA Architecture Development Flow</a:t>
            </a:r>
          </a:p>
        </p:txBody>
      </p:sp>
      <p:sp>
        <p:nvSpPr>
          <p:cNvPr id="65" name="Right Arrow 124">
            <a:extLst>
              <a:ext uri="{FF2B5EF4-FFF2-40B4-BE49-F238E27FC236}">
                <a16:creationId xmlns:a16="http://schemas.microsoft.com/office/drawing/2014/main" id="{F48CE6A9-DD31-49AC-AF56-ABB68BD4FB22}"/>
              </a:ext>
            </a:extLst>
          </p:cNvPr>
          <p:cNvSpPr/>
          <p:nvPr/>
        </p:nvSpPr>
        <p:spPr bwMode="auto">
          <a:xfrm>
            <a:off x="1509012" y="1404648"/>
            <a:ext cx="1339565" cy="827259"/>
          </a:xfrm>
          <a:prstGeom prst="rightArrow">
            <a:avLst>
              <a:gd name="adj1" fmla="val 68525"/>
              <a:gd name="adj2"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920" tIns="60960" rIns="121920" bIns="60960" numCol="1" rtlCol="0" anchor="ctr" anchorCtr="0" compatLnSpc="1">
            <a:prstTxWarp prst="textNoShape">
              <a:avLst/>
            </a:prstTxWarp>
          </a:bodyPr>
          <a:lstStyle/>
          <a:p>
            <a:pPr marL="0" marR="0" lvl="0" indent="0" algn="ctr" defTabSz="1218958"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Intel Clear"/>
                <a:ea typeface="+mn-ea"/>
                <a:cs typeface="+mn-cs"/>
              </a:rPr>
              <a:t>Design</a:t>
            </a:r>
          </a:p>
        </p:txBody>
      </p:sp>
      <p:sp>
        <p:nvSpPr>
          <p:cNvPr id="66" name="Right Arrow 124">
            <a:extLst>
              <a:ext uri="{FF2B5EF4-FFF2-40B4-BE49-F238E27FC236}">
                <a16:creationId xmlns:a16="http://schemas.microsoft.com/office/drawing/2014/main" id="{51894B7B-8E85-4321-ABAD-EBBAA8824069}"/>
              </a:ext>
            </a:extLst>
          </p:cNvPr>
          <p:cNvSpPr/>
          <p:nvPr/>
        </p:nvSpPr>
        <p:spPr bwMode="auto">
          <a:xfrm>
            <a:off x="9245972" y="1340420"/>
            <a:ext cx="1339565" cy="827259"/>
          </a:xfrm>
          <a:prstGeom prst="rightArrow">
            <a:avLst>
              <a:gd name="adj1" fmla="val 68525"/>
              <a:gd name="adj2"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920" tIns="60960" rIns="121920" bIns="60960" numCol="1" rtlCol="0" anchor="ctr" anchorCtr="0" compatLnSpc="1">
            <a:prstTxWarp prst="textNoShape">
              <a:avLst/>
            </a:prstTxWarp>
          </a:bodyPr>
          <a:lstStyle/>
          <a:p>
            <a:pPr marL="0" marR="0" lvl="0" indent="0" algn="ctr" defTabSz="1218958"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Intel Clear"/>
                <a:ea typeface="+mn-ea"/>
                <a:cs typeface="+mn-cs"/>
              </a:rPr>
              <a:t>Program</a:t>
            </a:r>
          </a:p>
        </p:txBody>
      </p:sp>
      <p:sp>
        <p:nvSpPr>
          <p:cNvPr id="67" name="Right Arrow 124">
            <a:extLst>
              <a:ext uri="{FF2B5EF4-FFF2-40B4-BE49-F238E27FC236}">
                <a16:creationId xmlns:a16="http://schemas.microsoft.com/office/drawing/2014/main" id="{70D0F8FB-DECD-465D-94DE-3530EC6C769F}"/>
              </a:ext>
            </a:extLst>
          </p:cNvPr>
          <p:cNvSpPr/>
          <p:nvPr/>
        </p:nvSpPr>
        <p:spPr bwMode="auto">
          <a:xfrm>
            <a:off x="5977383" y="1351999"/>
            <a:ext cx="1609987" cy="827259"/>
          </a:xfrm>
          <a:prstGeom prst="rightArrow">
            <a:avLst>
              <a:gd name="adj1" fmla="val 68525"/>
              <a:gd name="adj2"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920" tIns="60960" rIns="121920" bIns="60960" numCol="1" rtlCol="0" anchor="ctr" anchorCtr="0" compatLnSpc="1">
            <a:prstTxWarp prst="textNoShape">
              <a:avLst/>
            </a:prstTxWarp>
          </a:bodyPr>
          <a:lstStyle/>
          <a:p>
            <a:pPr marL="0" marR="0" lvl="0" indent="0" algn="ctr" defTabSz="1218958"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Intel Clear"/>
                <a:ea typeface="+mn-ea"/>
                <a:cs typeface="+mn-cs"/>
              </a:rPr>
              <a:t>Run</a:t>
            </a:r>
          </a:p>
        </p:txBody>
      </p:sp>
      <p:pic>
        <p:nvPicPr>
          <p:cNvPr id="69" name="Picture 68">
            <a:extLst>
              <a:ext uri="{FF2B5EF4-FFF2-40B4-BE49-F238E27FC236}">
                <a16:creationId xmlns:a16="http://schemas.microsoft.com/office/drawing/2014/main" id="{BFF84F6D-3007-468A-BD51-7B4CCA3BA4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01057" y="1172799"/>
            <a:ext cx="1006459" cy="1006459"/>
          </a:xfrm>
          <a:prstGeom prst="rect">
            <a:avLst/>
          </a:prstGeom>
        </p:spPr>
      </p:pic>
      <p:sp>
        <p:nvSpPr>
          <p:cNvPr id="74" name="Right Arrow 124">
            <a:extLst>
              <a:ext uri="{FF2B5EF4-FFF2-40B4-BE49-F238E27FC236}">
                <a16:creationId xmlns:a16="http://schemas.microsoft.com/office/drawing/2014/main" id="{925AF3F2-9DD9-4F9C-B4E0-00EADD04F0F1}"/>
              </a:ext>
            </a:extLst>
          </p:cNvPr>
          <p:cNvSpPr/>
          <p:nvPr/>
        </p:nvSpPr>
        <p:spPr bwMode="auto">
          <a:xfrm rot="16200000">
            <a:off x="8195288" y="2462293"/>
            <a:ext cx="586339" cy="460035"/>
          </a:xfrm>
          <a:prstGeom prst="rightArrow">
            <a:avLst>
              <a:gd name="adj1" fmla="val 68525"/>
              <a:gd name="adj2" fmla="val 5000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920" tIns="60960" rIns="121920" bIns="60960" numCol="1" rtlCol="0" anchor="ctr" anchorCtr="0" compatLnSpc="1">
            <a:prstTxWarp prst="textNoShape">
              <a:avLst/>
            </a:prstTxWarp>
          </a:bodyPr>
          <a:lstStyle/>
          <a:p>
            <a:pPr marL="0" marR="0" lvl="0" indent="0" algn="ctr" defTabSz="1218958"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prstClr val="white"/>
              </a:solidFill>
              <a:effectLst/>
              <a:uLnTx/>
              <a:uFillTx/>
              <a:latin typeface="Intel Clear"/>
              <a:ea typeface="+mn-ea"/>
              <a:cs typeface="+mn-cs"/>
            </a:endParaRPr>
          </a:p>
        </p:txBody>
      </p:sp>
      <p:sp>
        <p:nvSpPr>
          <p:cNvPr id="5" name="TextBox 4">
            <a:extLst>
              <a:ext uri="{FF2B5EF4-FFF2-40B4-BE49-F238E27FC236}">
                <a16:creationId xmlns:a16="http://schemas.microsoft.com/office/drawing/2014/main" id="{776951C4-7151-49DC-A5FC-3194715538B9}"/>
              </a:ext>
            </a:extLst>
          </p:cNvPr>
          <p:cNvSpPr txBox="1"/>
          <p:nvPr/>
        </p:nvSpPr>
        <p:spPr>
          <a:xfrm>
            <a:off x="9715098" y="3357646"/>
            <a:ext cx="2241580" cy="430887"/>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C71"/>
                </a:solidFill>
                <a:effectLst/>
                <a:uLnTx/>
                <a:uFillTx/>
                <a:latin typeface="Intel Clear"/>
                <a:ea typeface="+mn-ea"/>
                <a:cs typeface="+mn-cs"/>
              </a:rPr>
              <a:t>Choose from many </a:t>
            </a:r>
            <a:r>
              <a:rPr kumimoji="0" lang="en-US" sz="1400" b="1" i="0" u="none" strike="noStrike" kern="1200" cap="none" spc="0" normalizeH="0" baseline="0" noProof="0" dirty="0">
                <a:ln>
                  <a:noFill/>
                </a:ln>
                <a:solidFill>
                  <a:srgbClr val="003C71"/>
                </a:solidFill>
                <a:effectLst/>
                <a:uLnTx/>
                <a:uFillTx/>
                <a:latin typeface="Intel Clear"/>
                <a:ea typeface="+mn-ea"/>
                <a:cs typeface="+mn-cs"/>
              </a:rPr>
              <a:t>precompiled</a:t>
            </a:r>
            <a:r>
              <a:rPr kumimoji="0" lang="en-US" sz="1400" b="0" i="0" u="none" strike="noStrike" kern="1200" cap="none" spc="0" normalizeH="0" baseline="0" noProof="0" dirty="0">
                <a:ln>
                  <a:noFill/>
                </a:ln>
                <a:solidFill>
                  <a:srgbClr val="003C71"/>
                </a:solidFill>
                <a:effectLst/>
                <a:uLnTx/>
                <a:uFillTx/>
                <a:latin typeface="Intel Clear"/>
                <a:ea typeface="+mn-ea"/>
                <a:cs typeface="+mn-cs"/>
              </a:rPr>
              <a:t> FPGA Images</a:t>
            </a:r>
          </a:p>
        </p:txBody>
      </p:sp>
      <p:sp>
        <p:nvSpPr>
          <p:cNvPr id="59" name="TextBox 58">
            <a:extLst>
              <a:ext uri="{FF2B5EF4-FFF2-40B4-BE49-F238E27FC236}">
                <a16:creationId xmlns:a16="http://schemas.microsoft.com/office/drawing/2014/main" id="{085C50A5-88C8-483C-AE99-53BC70460774}"/>
              </a:ext>
            </a:extLst>
          </p:cNvPr>
          <p:cNvSpPr txBox="1"/>
          <p:nvPr/>
        </p:nvSpPr>
        <p:spPr>
          <a:xfrm>
            <a:off x="9715098" y="3967053"/>
            <a:ext cx="2241580" cy="861774"/>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C71"/>
                </a:solidFill>
                <a:effectLst/>
                <a:uLnTx/>
                <a:uFillTx/>
                <a:latin typeface="Intel Clear"/>
                <a:ea typeface="+mn-ea"/>
                <a:cs typeface="+mn-cs"/>
              </a:rPr>
              <a:t>Or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3C71"/>
              </a:solidFill>
              <a:effectLst/>
              <a:uLnTx/>
              <a:uFillTx/>
              <a:latin typeface="Intel Cle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C71"/>
                </a:solidFill>
                <a:effectLst/>
                <a:uLnTx/>
                <a:uFillTx/>
                <a:latin typeface="Intel Clear"/>
                <a:ea typeface="+mn-ea"/>
                <a:cs typeface="+mn-cs"/>
              </a:rPr>
              <a:t>Custom create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C71"/>
                </a:solidFill>
                <a:effectLst/>
                <a:uLnTx/>
                <a:uFillTx/>
                <a:latin typeface="Intel Clear"/>
                <a:ea typeface="+mn-ea"/>
                <a:cs typeface="+mn-cs"/>
              </a:rPr>
              <a:t>FPGA bitstream</a:t>
            </a:r>
          </a:p>
        </p:txBody>
      </p:sp>
    </p:spTree>
    <p:custDataLst>
      <p:tags r:id="rId1"/>
    </p:custDataLst>
    <p:extLst>
      <p:ext uri="{BB962C8B-B14F-4D97-AF65-F5344CB8AC3E}">
        <p14:creationId xmlns:p14="http://schemas.microsoft.com/office/powerpoint/2010/main" val="37514715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84" grpId="0" animBg="1"/>
      <p:bldP spid="86" grpId="0" animBg="1"/>
      <p:bldP spid="78" grpId="0" animBg="1"/>
      <p:bldP spid="77"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163136" y="6432516"/>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BD3633-7A79-4899-981C-57CF7336BC8A}" type="slidenum">
              <a:rPr kumimoji="0" lang="en-US" sz="1067" b="0" i="0" u="none" strike="noStrike" kern="1200" cap="none" spc="0" normalizeH="0" baseline="0" noProof="0" smtClean="0">
                <a:ln>
                  <a:noFill/>
                </a:ln>
                <a:solidFill>
                  <a:srgbClr val="000000"/>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67" b="0" i="0" u="none" strike="noStrike" kern="1200" cap="none" spc="0" normalizeH="0" baseline="0" noProof="0">
              <a:ln>
                <a:noFill/>
              </a:ln>
              <a:solidFill>
                <a:srgbClr val="000000"/>
              </a:solidFill>
              <a:effectLst/>
              <a:uLnTx/>
              <a:uFillTx/>
              <a:latin typeface="Intel Clear"/>
              <a:ea typeface="+mn-ea"/>
              <a:cs typeface="Intel Clear"/>
            </a:endParaRPr>
          </a:p>
        </p:txBody>
      </p:sp>
      <p:sp>
        <p:nvSpPr>
          <p:cNvPr id="2" name="Title 1"/>
          <p:cNvSpPr>
            <a:spLocks noGrp="1"/>
          </p:cNvSpPr>
          <p:nvPr>
            <p:ph type="title"/>
          </p:nvPr>
        </p:nvSpPr>
        <p:spPr/>
        <p:txBody>
          <a:bodyPr/>
          <a:lstStyle/>
          <a:p>
            <a:r>
              <a:rPr lang="en-US" dirty="0"/>
              <a:t>Machine Learning on Intel® FPGA Platform</a:t>
            </a:r>
          </a:p>
        </p:txBody>
      </p:sp>
      <p:sp>
        <p:nvSpPr>
          <p:cNvPr id="6" name="Content Placeholder 5">
            <a:extLst>
              <a:ext uri="{FF2B5EF4-FFF2-40B4-BE49-F238E27FC236}">
                <a16:creationId xmlns:a16="http://schemas.microsoft.com/office/drawing/2014/main" id="{567350D9-B199-4607-9E38-63916CDC5C63}"/>
              </a:ext>
            </a:extLst>
          </p:cNvPr>
          <p:cNvSpPr>
            <a:spLocks noGrp="1"/>
          </p:cNvSpPr>
          <p:nvPr>
            <p:ph sz="half" idx="4294967295"/>
          </p:nvPr>
        </p:nvSpPr>
        <p:spPr>
          <a:xfrm>
            <a:off x="931065" y="1492759"/>
            <a:ext cx="5200651" cy="558619"/>
          </a:xfrm>
        </p:spPr>
        <p:txBody>
          <a:bodyPr/>
          <a:lstStyle/>
          <a:p>
            <a:pPr algn="ctr"/>
            <a:r>
              <a:rPr lang="en-US" dirty="0"/>
              <a:t>Acceleration Stack Platform Solution</a:t>
            </a:r>
          </a:p>
        </p:txBody>
      </p:sp>
      <p:sp>
        <p:nvSpPr>
          <p:cNvPr id="30" name="Rectangle: Rounded Corners 29">
            <a:extLst>
              <a:ext uri="{FF2B5EF4-FFF2-40B4-BE49-F238E27FC236}">
                <a16:creationId xmlns:a16="http://schemas.microsoft.com/office/drawing/2014/main" id="{2CACA625-E23D-48A1-BB75-912D73CF63CA}"/>
              </a:ext>
            </a:extLst>
          </p:cNvPr>
          <p:cNvSpPr/>
          <p:nvPr/>
        </p:nvSpPr>
        <p:spPr>
          <a:xfrm>
            <a:off x="1546326" y="2079021"/>
            <a:ext cx="2217301" cy="2382456"/>
          </a:xfrm>
          <a:prstGeom prst="roundRect">
            <a:avLst/>
          </a:prstGeom>
          <a:solidFill>
            <a:schemeClr val="tx2">
              <a:lumMod val="20000"/>
              <a:lumOff val="80000"/>
              <a:alpha val="72000"/>
            </a:schemeClr>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p:txBody>
      </p:sp>
      <p:sp>
        <p:nvSpPr>
          <p:cNvPr id="21" name="Rectangle: Rounded Corners 20">
            <a:extLst>
              <a:ext uri="{FF2B5EF4-FFF2-40B4-BE49-F238E27FC236}">
                <a16:creationId xmlns:a16="http://schemas.microsoft.com/office/drawing/2014/main" id="{3ADF70F0-74CF-4638-A3CE-ED41956D3E18}"/>
              </a:ext>
            </a:extLst>
          </p:cNvPr>
          <p:cNvSpPr/>
          <p:nvPr/>
        </p:nvSpPr>
        <p:spPr>
          <a:xfrm>
            <a:off x="3883289" y="2096768"/>
            <a:ext cx="1770196" cy="2364565"/>
          </a:xfrm>
          <a:prstGeom prst="roundRect">
            <a:avLst/>
          </a:prstGeom>
          <a:solidFill>
            <a:schemeClr val="tx2">
              <a:lumMod val="20000"/>
              <a:lumOff val="80000"/>
              <a:alpha val="72000"/>
            </a:schemeClr>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p:txBody>
      </p:sp>
      <p:sp>
        <p:nvSpPr>
          <p:cNvPr id="10" name="Rectangle: Rounded Corners 9"/>
          <p:cNvSpPr/>
          <p:nvPr/>
        </p:nvSpPr>
        <p:spPr>
          <a:xfrm>
            <a:off x="1432003" y="3195947"/>
            <a:ext cx="4321868" cy="488767"/>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1" i="1" u="none" strike="noStrike" kern="1200" cap="none" spc="0" normalizeH="0" baseline="0" noProof="0">
              <a:ln>
                <a:noFill/>
              </a:ln>
              <a:solidFill>
                <a:prstClr val="white"/>
              </a:solidFill>
              <a:effectLst/>
              <a:uLnTx/>
              <a:uFillTx/>
              <a:latin typeface="Intel Clear"/>
              <a:ea typeface="+mn-ea"/>
              <a:cs typeface="+mn-cs"/>
            </a:endParaRPr>
          </a:p>
        </p:txBody>
      </p:sp>
      <p:sp>
        <p:nvSpPr>
          <p:cNvPr id="18" name="Rectangle: Rounded Corners 17"/>
          <p:cNvSpPr/>
          <p:nvPr/>
        </p:nvSpPr>
        <p:spPr>
          <a:xfrm>
            <a:off x="1678444" y="3267313"/>
            <a:ext cx="1960400" cy="316827"/>
          </a:xfrm>
          <a:prstGeom prst="roundRect">
            <a:avLst/>
          </a:prstGeom>
          <a:solidFill>
            <a:srgbClr val="00B05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prstClr val="white"/>
                </a:solidFill>
                <a:effectLst/>
                <a:uLnTx/>
                <a:uFillTx/>
                <a:latin typeface="Intel Clear"/>
                <a:ea typeface="+mn-ea"/>
                <a:cs typeface="+mn-cs"/>
              </a:rPr>
              <a:t>DLA Runtime Engine</a:t>
            </a:r>
            <a:endParaRPr kumimoji="0" lang="en-US" sz="1099"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4" name="Rectangle: Rounded Corners 13"/>
          <p:cNvSpPr/>
          <p:nvPr/>
        </p:nvSpPr>
        <p:spPr>
          <a:xfrm>
            <a:off x="3954576" y="3270449"/>
            <a:ext cx="1642801" cy="318668"/>
          </a:xfrm>
          <a:prstGeom prst="roundRect">
            <a:avLst/>
          </a:prstGeom>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prstClr val="white"/>
                </a:solidFill>
                <a:effectLst/>
                <a:uLnTx/>
                <a:uFillTx/>
                <a:latin typeface="Intel Clear"/>
                <a:ea typeface="+mn-ea"/>
                <a:cs typeface="+mn-cs"/>
              </a:rPr>
              <a:t>DLA  Workload</a:t>
            </a:r>
            <a:endParaRPr kumimoji="0" lang="en-US" sz="1099"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8" name="Rectangle: Rounded Corners 7"/>
          <p:cNvSpPr/>
          <p:nvPr/>
        </p:nvSpPr>
        <p:spPr>
          <a:xfrm>
            <a:off x="1690145" y="3677416"/>
            <a:ext cx="1919215" cy="263739"/>
          </a:xfrm>
          <a:prstGeom prst="roundRect">
            <a:avLst/>
          </a:prstGeom>
          <a:solidFill>
            <a:srgbClr val="006CBE"/>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OpenCL™ Runtime</a:t>
            </a:r>
          </a:p>
        </p:txBody>
      </p:sp>
      <p:sp>
        <p:nvSpPr>
          <p:cNvPr id="9" name="Rectangle: Rounded Corners 8"/>
          <p:cNvSpPr/>
          <p:nvPr/>
        </p:nvSpPr>
        <p:spPr>
          <a:xfrm>
            <a:off x="3954576" y="3684713"/>
            <a:ext cx="1642801" cy="540155"/>
          </a:xfrm>
          <a:prstGeom prst="roundRect">
            <a:avLst/>
          </a:prstGeom>
          <a:solidFill>
            <a:srgbClr val="006CBE"/>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FPGA Interface Manager</a:t>
            </a:r>
          </a:p>
        </p:txBody>
      </p:sp>
      <p:sp>
        <p:nvSpPr>
          <p:cNvPr id="25" name="Rectangle: Rounded Corners 24"/>
          <p:cNvSpPr/>
          <p:nvPr/>
        </p:nvSpPr>
        <p:spPr>
          <a:xfrm>
            <a:off x="3954576" y="3267316"/>
            <a:ext cx="1642801" cy="313905"/>
          </a:xfrm>
          <a:prstGeom prst="roundRect">
            <a:avLst/>
          </a:prstGeom>
          <a:noFill/>
          <a:ln w="2222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Intel Clear"/>
              <a:ea typeface="+mn-ea"/>
              <a:cs typeface="+mn-cs"/>
            </a:endParaRPr>
          </a:p>
        </p:txBody>
      </p:sp>
      <p:sp>
        <p:nvSpPr>
          <p:cNvPr id="27" name="Rectangle: Rounded Corners 26"/>
          <p:cNvSpPr/>
          <p:nvPr/>
        </p:nvSpPr>
        <p:spPr>
          <a:xfrm>
            <a:off x="1682399" y="3267312"/>
            <a:ext cx="1924915" cy="330984"/>
          </a:xfrm>
          <a:prstGeom prst="roundRect">
            <a:avLst/>
          </a:prstGeom>
          <a:noFill/>
          <a:ln w="2222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p:txBody>
      </p:sp>
      <p:sp>
        <p:nvSpPr>
          <p:cNvPr id="11" name="Rectangle 10">
            <a:extLst>
              <a:ext uri="{FF2B5EF4-FFF2-40B4-BE49-F238E27FC236}">
                <a16:creationId xmlns:a16="http://schemas.microsoft.com/office/drawing/2014/main" id="{D00FFD08-0FA3-4E84-91B0-C1A5F2EE28FB}"/>
              </a:ext>
            </a:extLst>
          </p:cNvPr>
          <p:cNvSpPr/>
          <p:nvPr/>
        </p:nvSpPr>
        <p:spPr>
          <a:xfrm>
            <a:off x="3930508" y="2114747"/>
            <a:ext cx="1625169" cy="5229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dirty="0">
                <a:ln>
                  <a:noFill/>
                </a:ln>
                <a:solidFill>
                  <a:prstClr val="black"/>
                </a:solidFill>
                <a:effectLst/>
                <a:uLnTx/>
                <a:uFillTx/>
                <a:latin typeface="Intel Clear"/>
                <a:ea typeface="+mn-ea"/>
                <a:cs typeface="+mn-cs"/>
              </a:rPr>
              <a:t>Hardware Platform &amp; IP</a:t>
            </a:r>
          </a:p>
        </p:txBody>
      </p:sp>
      <p:sp>
        <p:nvSpPr>
          <p:cNvPr id="24" name="Rectangle 23">
            <a:extLst>
              <a:ext uri="{FF2B5EF4-FFF2-40B4-BE49-F238E27FC236}">
                <a16:creationId xmlns:a16="http://schemas.microsoft.com/office/drawing/2014/main" id="{4BA50C6C-003E-4545-B8EF-98C0338EBBB2}"/>
              </a:ext>
            </a:extLst>
          </p:cNvPr>
          <p:cNvSpPr/>
          <p:nvPr/>
        </p:nvSpPr>
        <p:spPr>
          <a:xfrm>
            <a:off x="1918946" y="2096770"/>
            <a:ext cx="1441420" cy="30764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dirty="0">
                <a:ln>
                  <a:noFill/>
                </a:ln>
                <a:solidFill>
                  <a:prstClr val="black"/>
                </a:solidFill>
                <a:effectLst/>
                <a:uLnTx/>
                <a:uFillTx/>
                <a:latin typeface="Intel Clear"/>
                <a:ea typeface="+mn-ea"/>
                <a:cs typeface="+mn-cs"/>
              </a:rPr>
              <a:t>Software Stack</a:t>
            </a:r>
          </a:p>
        </p:txBody>
      </p:sp>
      <p:pic>
        <p:nvPicPr>
          <p:cNvPr id="28" name="Picture 81" descr="xeon-e3.png">
            <a:extLst>
              <a:ext uri="{FF2B5EF4-FFF2-40B4-BE49-F238E27FC236}">
                <a16:creationId xmlns:a16="http://schemas.microsoft.com/office/drawing/2014/main" id="{EDA27488-A4E3-4FBF-8248-DBAA68CE7358}"/>
              </a:ext>
            </a:extLst>
          </p:cNvPr>
          <p:cNvPicPr>
            <a:picLocks noChangeAspect="1"/>
          </p:cNvPicPr>
          <p:nvPr/>
        </p:nvPicPr>
        <p:blipFill>
          <a:blip r:embed="rId4" cstate="print"/>
          <a:stretch>
            <a:fillRect/>
          </a:stretch>
        </p:blipFill>
        <p:spPr>
          <a:xfrm>
            <a:off x="1899061" y="4271238"/>
            <a:ext cx="1471924" cy="705129"/>
          </a:xfrm>
          <a:prstGeom prst="rect">
            <a:avLst/>
          </a:prstGeom>
        </p:spPr>
      </p:pic>
      <p:pic>
        <p:nvPicPr>
          <p:cNvPr id="31" name="Picture 30">
            <a:extLst>
              <a:ext uri="{FF2B5EF4-FFF2-40B4-BE49-F238E27FC236}">
                <a16:creationId xmlns:a16="http://schemas.microsoft.com/office/drawing/2014/main" id="{AE410330-2161-4786-BE49-036D485E05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6827" y="4133440"/>
            <a:ext cx="2007047" cy="1128803"/>
          </a:xfrm>
          <a:prstGeom prst="rect">
            <a:avLst/>
          </a:prstGeom>
        </p:spPr>
      </p:pic>
      <p:sp>
        <p:nvSpPr>
          <p:cNvPr id="20" name="Rectangle 19">
            <a:extLst>
              <a:ext uri="{FF2B5EF4-FFF2-40B4-BE49-F238E27FC236}">
                <a16:creationId xmlns:a16="http://schemas.microsoft.com/office/drawing/2014/main" id="{54C99ED9-33DE-47D1-8B18-6488D70CCDFD}"/>
              </a:ext>
            </a:extLst>
          </p:cNvPr>
          <p:cNvSpPr/>
          <p:nvPr/>
        </p:nvSpPr>
        <p:spPr>
          <a:xfrm>
            <a:off x="1690143" y="2814977"/>
            <a:ext cx="1918507" cy="359960"/>
          </a:xfrm>
          <a:prstGeom prst="rect">
            <a:avLst/>
          </a:prstGeom>
          <a:solidFill>
            <a:srgbClr val="006CBE"/>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DL Deployment Toolkit</a:t>
            </a:r>
          </a:p>
        </p:txBody>
      </p:sp>
      <p:sp>
        <p:nvSpPr>
          <p:cNvPr id="22" name="Rectangle 21">
            <a:extLst>
              <a:ext uri="{FF2B5EF4-FFF2-40B4-BE49-F238E27FC236}">
                <a16:creationId xmlns:a16="http://schemas.microsoft.com/office/drawing/2014/main" id="{B8B9B0DD-D7BF-48F4-9ED0-F22340C59517}"/>
              </a:ext>
            </a:extLst>
          </p:cNvPr>
          <p:cNvSpPr/>
          <p:nvPr/>
        </p:nvSpPr>
        <p:spPr>
          <a:xfrm>
            <a:off x="1690143" y="3941153"/>
            <a:ext cx="1919215" cy="270536"/>
          </a:xfrm>
          <a:prstGeom prst="rect">
            <a:avLst/>
          </a:prstGeom>
          <a:solidFill>
            <a:srgbClr val="006CBE"/>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Acceleration Stack</a:t>
            </a:r>
          </a:p>
        </p:txBody>
      </p:sp>
      <p:sp>
        <p:nvSpPr>
          <p:cNvPr id="32" name="Rectangle 31">
            <a:extLst>
              <a:ext uri="{FF2B5EF4-FFF2-40B4-BE49-F238E27FC236}">
                <a16:creationId xmlns:a16="http://schemas.microsoft.com/office/drawing/2014/main" id="{0EBE982F-D3D4-4A00-9663-C6F935C2A3FB}"/>
              </a:ext>
            </a:extLst>
          </p:cNvPr>
          <p:cNvSpPr/>
          <p:nvPr/>
        </p:nvSpPr>
        <p:spPr>
          <a:xfrm>
            <a:off x="1690144" y="2558538"/>
            <a:ext cx="1924913" cy="242285"/>
          </a:xfrm>
          <a:prstGeom prst="rect">
            <a:avLst/>
          </a:prstGeom>
          <a:solidFill>
            <a:srgbClr val="00B05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Application</a:t>
            </a:r>
          </a:p>
        </p:txBody>
      </p:sp>
      <p:sp>
        <p:nvSpPr>
          <p:cNvPr id="58" name="Rectangle 57">
            <a:extLst>
              <a:ext uri="{FF2B5EF4-FFF2-40B4-BE49-F238E27FC236}">
                <a16:creationId xmlns:a16="http://schemas.microsoft.com/office/drawing/2014/main" id="{B9A2206F-A454-4F64-A85E-D1C34AB8FD9B}"/>
              </a:ext>
            </a:extLst>
          </p:cNvPr>
          <p:cNvSpPr/>
          <p:nvPr/>
        </p:nvSpPr>
        <p:spPr>
          <a:xfrm>
            <a:off x="3868123" y="4980777"/>
            <a:ext cx="1932671" cy="5229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dirty="0">
                <a:ln>
                  <a:noFill/>
                </a:ln>
                <a:solidFill>
                  <a:prstClr val="black"/>
                </a:solidFill>
                <a:effectLst/>
                <a:uLnTx/>
                <a:uFillTx/>
                <a:latin typeface="Intel Clear"/>
                <a:ea typeface="+mn-ea"/>
                <a:cs typeface="+mn-cs"/>
              </a:rPr>
              <a:t>Intel® Programmable Acceleration Card</a:t>
            </a:r>
          </a:p>
        </p:txBody>
      </p:sp>
      <p:sp>
        <p:nvSpPr>
          <p:cNvPr id="59" name="Rectangle 58">
            <a:extLst>
              <a:ext uri="{FF2B5EF4-FFF2-40B4-BE49-F238E27FC236}">
                <a16:creationId xmlns:a16="http://schemas.microsoft.com/office/drawing/2014/main" id="{8635F66B-F01F-4E1A-BC99-E436A9849B23}"/>
              </a:ext>
            </a:extLst>
          </p:cNvPr>
          <p:cNvSpPr/>
          <p:nvPr/>
        </p:nvSpPr>
        <p:spPr>
          <a:xfrm>
            <a:off x="1981648" y="5018854"/>
            <a:ext cx="1389337" cy="5229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dirty="0">
                <a:ln>
                  <a:noFill/>
                </a:ln>
                <a:solidFill>
                  <a:prstClr val="black"/>
                </a:solidFill>
                <a:effectLst/>
                <a:uLnTx/>
                <a:uFillTx/>
                <a:latin typeface="Intel Clear"/>
                <a:ea typeface="+mn-ea"/>
                <a:cs typeface="+mn-cs"/>
              </a:rPr>
              <a:t>Intel® Xeon® CPU</a:t>
            </a:r>
          </a:p>
        </p:txBody>
      </p:sp>
      <p:sp>
        <p:nvSpPr>
          <p:cNvPr id="56" name="Rectangle 55">
            <a:extLst>
              <a:ext uri="{FF2B5EF4-FFF2-40B4-BE49-F238E27FC236}">
                <a16:creationId xmlns:a16="http://schemas.microsoft.com/office/drawing/2014/main" id="{C43FD77E-0AD0-4E11-AC4A-82C8E748E236}"/>
              </a:ext>
            </a:extLst>
          </p:cNvPr>
          <p:cNvSpPr/>
          <p:nvPr/>
        </p:nvSpPr>
        <p:spPr>
          <a:xfrm>
            <a:off x="0" y="2061827"/>
            <a:ext cx="1646912" cy="437187"/>
          </a:xfrm>
          <a:prstGeom prst="rect">
            <a:avLst/>
          </a:prstGeom>
          <a:solidFill>
            <a:srgbClr val="FFC000"/>
          </a:solidFill>
          <a:ln>
            <a:solidFill>
              <a:srgbClr val="FFFFFF"/>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5" b="0" i="0" u="none" strike="noStrike" kern="1200" cap="none" spc="0" normalizeH="0" baseline="0" noProof="0" dirty="0">
                <a:ln>
                  <a:noFill/>
                </a:ln>
                <a:solidFill>
                  <a:prstClr val="black"/>
                </a:solidFill>
                <a:effectLst/>
                <a:uLnTx/>
                <a:uFillTx/>
                <a:latin typeface="Intel Clear"/>
                <a:ea typeface="+mn-ea"/>
                <a:cs typeface="+mn-cs"/>
              </a:rPr>
              <a:t>ML Framework (Caffe*, </a:t>
            </a:r>
            <a:r>
              <a:rPr kumimoji="0" lang="en-US" sz="1065" b="0" i="0" u="none" strike="noStrike" kern="1200" cap="none" spc="0" normalizeH="0" baseline="0" noProof="0" dirty="0" err="1">
                <a:ln>
                  <a:noFill/>
                </a:ln>
                <a:solidFill>
                  <a:prstClr val="black"/>
                </a:solidFill>
                <a:effectLst/>
                <a:uLnTx/>
                <a:uFillTx/>
                <a:latin typeface="Intel Clear"/>
                <a:ea typeface="+mn-ea"/>
                <a:cs typeface="+mn-cs"/>
              </a:rPr>
              <a:t>TensorFlow</a:t>
            </a:r>
            <a:r>
              <a:rPr kumimoji="0" lang="en-US" sz="1065" b="0" i="0" u="none" strike="noStrike" kern="1200" cap="none" spc="0" normalizeH="0" baseline="0" noProof="0" dirty="0">
                <a:ln>
                  <a:noFill/>
                </a:ln>
                <a:solidFill>
                  <a:prstClr val="black"/>
                </a:solidFill>
                <a:effectLst/>
                <a:uLnTx/>
                <a:uFillTx/>
                <a:latin typeface="Intel Clear"/>
                <a:ea typeface="+mn-ea"/>
                <a:cs typeface="+mn-cs"/>
              </a:rPr>
              <a:t>*)</a:t>
            </a:r>
          </a:p>
        </p:txBody>
      </p:sp>
      <p:cxnSp>
        <p:nvCxnSpPr>
          <p:cNvPr id="62" name="Connector: Elbow 61">
            <a:extLst>
              <a:ext uri="{FF2B5EF4-FFF2-40B4-BE49-F238E27FC236}">
                <a16:creationId xmlns:a16="http://schemas.microsoft.com/office/drawing/2014/main" id="{6A88167F-D6D3-4F8A-9F2C-4ED8E6E0C3C8}"/>
              </a:ext>
            </a:extLst>
          </p:cNvPr>
          <p:cNvCxnSpPr>
            <a:cxnSpLocks/>
            <a:stCxn id="56" idx="2"/>
            <a:endCxn id="20" idx="1"/>
          </p:cNvCxnSpPr>
          <p:nvPr/>
        </p:nvCxnSpPr>
        <p:spPr>
          <a:xfrm rot="16200000" flipH="1">
            <a:off x="1008827" y="2313643"/>
            <a:ext cx="495944" cy="866685"/>
          </a:xfrm>
          <a:prstGeom prst="bentConnector2">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C54634C-6726-49AB-8B95-2E189AFF80E2}"/>
              </a:ext>
            </a:extLst>
          </p:cNvPr>
          <p:cNvSpPr txBox="1"/>
          <p:nvPr/>
        </p:nvSpPr>
        <p:spPr>
          <a:xfrm>
            <a:off x="1981647" y="5801072"/>
            <a:ext cx="3382336" cy="307777"/>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3C71"/>
                </a:solidFill>
                <a:effectLst/>
                <a:uLnTx/>
                <a:uFillTx/>
                <a:latin typeface="Intel Clear"/>
                <a:ea typeface="+mn-ea"/>
                <a:cs typeface="+mn-cs"/>
                <a:hlinkClick r:id="rId6"/>
              </a:rPr>
              <a:t>Intel® FPGA Acceleration Hub</a:t>
            </a:r>
            <a:endParaRPr kumimoji="0" lang="en-US" sz="2000" b="0" i="0" u="none" strike="noStrike" kern="1200" cap="none" spc="0" normalizeH="0" baseline="0" noProof="0" dirty="0">
              <a:ln>
                <a:noFill/>
              </a:ln>
              <a:solidFill>
                <a:srgbClr val="003C71"/>
              </a:solidFill>
              <a:effectLst/>
              <a:uLnTx/>
              <a:uFillTx/>
              <a:latin typeface="Intel Clear"/>
              <a:ea typeface="+mn-ea"/>
              <a:cs typeface="+mn-cs"/>
            </a:endParaRPr>
          </a:p>
        </p:txBody>
      </p:sp>
      <p:sp>
        <p:nvSpPr>
          <p:cNvPr id="29" name="Content Placeholder 5">
            <a:extLst>
              <a:ext uri="{FF2B5EF4-FFF2-40B4-BE49-F238E27FC236}">
                <a16:creationId xmlns:a16="http://schemas.microsoft.com/office/drawing/2014/main" id="{30200A68-8B63-479F-837D-123719F40459}"/>
              </a:ext>
            </a:extLst>
          </p:cNvPr>
          <p:cNvSpPr txBox="1">
            <a:spLocks/>
          </p:cNvSpPr>
          <p:nvPr/>
        </p:nvSpPr>
        <p:spPr>
          <a:xfrm>
            <a:off x="7241521" y="1492759"/>
            <a:ext cx="5200651" cy="558619"/>
          </a:xfrm>
          <a:prstGeom prst="rect">
            <a:avLst/>
          </a:prstGeom>
        </p:spPr>
        <p:txBody>
          <a:bodyPr vert="horz" lIns="0" tIns="0" rIns="0" bIns="0" rtlCol="0">
            <a:noAutofit/>
          </a:bodyPr>
          <a:lstStyle>
            <a:lvl1pPr marL="0" indent="0" algn="l" defTabSz="457189"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19" indent="-225419" algn="l" defTabSz="457189"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486" indent="-228594" algn="l" defTabSz="457189"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39" indent="-228594" algn="l" defTabSz="457189"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180" indent="-228594" algn="l" defTabSz="457189"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189"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2400" b="0" i="0" u="none" strike="noStrike" kern="1200" cap="none" spc="0" normalizeH="0" baseline="0" noProof="0" dirty="0">
                <a:ln>
                  <a:noFill/>
                </a:ln>
                <a:solidFill>
                  <a:srgbClr val="0071C5"/>
                </a:solidFill>
                <a:effectLst/>
                <a:uLnTx/>
                <a:uFillTx/>
                <a:latin typeface="Intel Clear"/>
                <a:ea typeface="+mn-ea"/>
                <a:cs typeface="Arial" panose="020B0604020202020204" pitchFamily="34" charset="0"/>
              </a:rPr>
              <a:t>Edge Computing Solution</a:t>
            </a:r>
          </a:p>
        </p:txBody>
      </p:sp>
      <p:sp>
        <p:nvSpPr>
          <p:cNvPr id="33" name="Rectangle: Rounded Corners 32">
            <a:extLst>
              <a:ext uri="{FF2B5EF4-FFF2-40B4-BE49-F238E27FC236}">
                <a16:creationId xmlns:a16="http://schemas.microsoft.com/office/drawing/2014/main" id="{0A44A9C8-5BC9-46BB-A0D3-82551782238F}"/>
              </a:ext>
            </a:extLst>
          </p:cNvPr>
          <p:cNvSpPr/>
          <p:nvPr/>
        </p:nvSpPr>
        <p:spPr>
          <a:xfrm>
            <a:off x="7749328" y="2083053"/>
            <a:ext cx="2217301" cy="2382456"/>
          </a:xfrm>
          <a:prstGeom prst="roundRect">
            <a:avLst/>
          </a:prstGeom>
          <a:solidFill>
            <a:schemeClr val="tx2">
              <a:lumMod val="20000"/>
              <a:lumOff val="80000"/>
              <a:alpha val="72000"/>
            </a:schemeClr>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p:txBody>
      </p:sp>
      <p:sp>
        <p:nvSpPr>
          <p:cNvPr id="34" name="Rectangle: Rounded Corners 33">
            <a:extLst>
              <a:ext uri="{FF2B5EF4-FFF2-40B4-BE49-F238E27FC236}">
                <a16:creationId xmlns:a16="http://schemas.microsoft.com/office/drawing/2014/main" id="{CE0F5024-F1B3-4FA7-BB80-F2D8B67E2AF4}"/>
              </a:ext>
            </a:extLst>
          </p:cNvPr>
          <p:cNvSpPr/>
          <p:nvPr/>
        </p:nvSpPr>
        <p:spPr>
          <a:xfrm>
            <a:off x="10086291" y="2100800"/>
            <a:ext cx="1770196" cy="2364565"/>
          </a:xfrm>
          <a:prstGeom prst="roundRect">
            <a:avLst/>
          </a:prstGeom>
          <a:solidFill>
            <a:schemeClr val="tx2">
              <a:lumMod val="20000"/>
              <a:lumOff val="80000"/>
              <a:alpha val="72000"/>
            </a:schemeClr>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p:txBody>
      </p:sp>
      <p:sp>
        <p:nvSpPr>
          <p:cNvPr id="35" name="Rectangle: Rounded Corners 34">
            <a:extLst>
              <a:ext uri="{FF2B5EF4-FFF2-40B4-BE49-F238E27FC236}">
                <a16:creationId xmlns:a16="http://schemas.microsoft.com/office/drawing/2014/main" id="{A23DB2A6-D010-4BC8-96E1-CAECDABA3547}"/>
              </a:ext>
            </a:extLst>
          </p:cNvPr>
          <p:cNvSpPr/>
          <p:nvPr/>
        </p:nvSpPr>
        <p:spPr>
          <a:xfrm>
            <a:off x="7635006" y="3199979"/>
            <a:ext cx="4321868" cy="488767"/>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1" i="1" u="none" strike="noStrike" kern="1200" cap="none" spc="0" normalizeH="0" baseline="0" noProof="0">
              <a:ln>
                <a:noFill/>
              </a:ln>
              <a:solidFill>
                <a:prstClr val="white"/>
              </a:solidFill>
              <a:effectLst/>
              <a:uLnTx/>
              <a:uFillTx/>
              <a:latin typeface="Intel Clear"/>
              <a:ea typeface="+mn-ea"/>
              <a:cs typeface="+mn-cs"/>
            </a:endParaRPr>
          </a:p>
        </p:txBody>
      </p:sp>
      <p:sp>
        <p:nvSpPr>
          <p:cNvPr id="36" name="Rectangle: Rounded Corners 35">
            <a:extLst>
              <a:ext uri="{FF2B5EF4-FFF2-40B4-BE49-F238E27FC236}">
                <a16:creationId xmlns:a16="http://schemas.microsoft.com/office/drawing/2014/main" id="{0A35232D-BBA5-40D3-B183-897E9C943160}"/>
              </a:ext>
            </a:extLst>
          </p:cNvPr>
          <p:cNvSpPr/>
          <p:nvPr/>
        </p:nvSpPr>
        <p:spPr>
          <a:xfrm>
            <a:off x="7881447" y="3271345"/>
            <a:ext cx="1960400" cy="316827"/>
          </a:xfrm>
          <a:prstGeom prst="roundRect">
            <a:avLst/>
          </a:prstGeom>
          <a:solidFill>
            <a:srgbClr val="00B05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prstClr val="white"/>
                </a:solidFill>
                <a:effectLst/>
                <a:uLnTx/>
                <a:uFillTx/>
                <a:latin typeface="Intel Clear"/>
                <a:ea typeface="+mn-ea"/>
                <a:cs typeface="+mn-cs"/>
              </a:rPr>
              <a:t>DLA Runtime Engine</a:t>
            </a:r>
            <a:endParaRPr kumimoji="0" lang="en-US" sz="1099"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37" name="Rectangle: Rounded Corners 36">
            <a:extLst>
              <a:ext uri="{FF2B5EF4-FFF2-40B4-BE49-F238E27FC236}">
                <a16:creationId xmlns:a16="http://schemas.microsoft.com/office/drawing/2014/main" id="{0009D668-6FEF-4A0E-9B5A-76AA7EAA1D3E}"/>
              </a:ext>
            </a:extLst>
          </p:cNvPr>
          <p:cNvSpPr/>
          <p:nvPr/>
        </p:nvSpPr>
        <p:spPr>
          <a:xfrm>
            <a:off x="10157578" y="3274481"/>
            <a:ext cx="1642801" cy="318668"/>
          </a:xfrm>
          <a:prstGeom prst="roundRect">
            <a:avLst/>
          </a:prstGeom>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prstClr val="white"/>
                </a:solidFill>
                <a:effectLst/>
                <a:uLnTx/>
                <a:uFillTx/>
                <a:latin typeface="Intel Clear"/>
                <a:ea typeface="+mn-ea"/>
                <a:cs typeface="+mn-cs"/>
              </a:rPr>
              <a:t>DLA  Workload</a:t>
            </a:r>
            <a:endParaRPr kumimoji="0" lang="en-US" sz="1099"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38" name="Rectangle: Rounded Corners 37">
            <a:extLst>
              <a:ext uri="{FF2B5EF4-FFF2-40B4-BE49-F238E27FC236}">
                <a16:creationId xmlns:a16="http://schemas.microsoft.com/office/drawing/2014/main" id="{4F203F21-A3B9-4737-8EC1-3CF5EFDC66DB}"/>
              </a:ext>
            </a:extLst>
          </p:cNvPr>
          <p:cNvSpPr/>
          <p:nvPr/>
        </p:nvSpPr>
        <p:spPr>
          <a:xfrm>
            <a:off x="7893147" y="3681448"/>
            <a:ext cx="1919215" cy="263739"/>
          </a:xfrm>
          <a:prstGeom prst="roundRect">
            <a:avLst/>
          </a:prstGeom>
          <a:solidFill>
            <a:srgbClr val="006CBE"/>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OpenCL™ Runtime</a:t>
            </a:r>
          </a:p>
        </p:txBody>
      </p:sp>
      <p:sp>
        <p:nvSpPr>
          <p:cNvPr id="39" name="Rectangle: Rounded Corners 38">
            <a:extLst>
              <a:ext uri="{FF2B5EF4-FFF2-40B4-BE49-F238E27FC236}">
                <a16:creationId xmlns:a16="http://schemas.microsoft.com/office/drawing/2014/main" id="{68C4B170-7940-43CC-A1F1-B120F117F5FF}"/>
              </a:ext>
            </a:extLst>
          </p:cNvPr>
          <p:cNvSpPr/>
          <p:nvPr/>
        </p:nvSpPr>
        <p:spPr>
          <a:xfrm>
            <a:off x="10157578" y="3688745"/>
            <a:ext cx="1642801" cy="540155"/>
          </a:xfrm>
          <a:prstGeom prst="roundRect">
            <a:avLst/>
          </a:prstGeom>
          <a:solidFill>
            <a:srgbClr val="006CBE"/>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OpenCL™ BSP</a:t>
            </a:r>
          </a:p>
        </p:txBody>
      </p:sp>
      <p:sp>
        <p:nvSpPr>
          <p:cNvPr id="40" name="Rectangle: Rounded Corners 39">
            <a:extLst>
              <a:ext uri="{FF2B5EF4-FFF2-40B4-BE49-F238E27FC236}">
                <a16:creationId xmlns:a16="http://schemas.microsoft.com/office/drawing/2014/main" id="{E483817B-0525-4EAE-9FE4-8A1E624A3F34}"/>
              </a:ext>
            </a:extLst>
          </p:cNvPr>
          <p:cNvSpPr/>
          <p:nvPr/>
        </p:nvSpPr>
        <p:spPr>
          <a:xfrm>
            <a:off x="10157578" y="3271348"/>
            <a:ext cx="1642801" cy="313905"/>
          </a:xfrm>
          <a:prstGeom prst="roundRect">
            <a:avLst/>
          </a:prstGeom>
          <a:noFill/>
          <a:ln w="2222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solidFill>
                <a:prstClr val="white"/>
              </a:solidFill>
              <a:effectLst/>
              <a:uLnTx/>
              <a:uFillTx/>
              <a:latin typeface="Intel Clear"/>
              <a:ea typeface="+mn-ea"/>
              <a:cs typeface="+mn-cs"/>
            </a:endParaRPr>
          </a:p>
        </p:txBody>
      </p:sp>
      <p:sp>
        <p:nvSpPr>
          <p:cNvPr id="41" name="Rectangle: Rounded Corners 40">
            <a:extLst>
              <a:ext uri="{FF2B5EF4-FFF2-40B4-BE49-F238E27FC236}">
                <a16:creationId xmlns:a16="http://schemas.microsoft.com/office/drawing/2014/main" id="{0EBA7800-DEB0-42EB-A6B8-096C01908973}"/>
              </a:ext>
            </a:extLst>
          </p:cNvPr>
          <p:cNvSpPr/>
          <p:nvPr/>
        </p:nvSpPr>
        <p:spPr>
          <a:xfrm>
            <a:off x="7885401" y="3271344"/>
            <a:ext cx="1924915" cy="330984"/>
          </a:xfrm>
          <a:prstGeom prst="roundRect">
            <a:avLst/>
          </a:prstGeom>
          <a:noFill/>
          <a:ln w="2222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prstClr val="white"/>
              </a:solidFill>
              <a:effectLst/>
              <a:uLnTx/>
              <a:uFillTx/>
              <a:latin typeface="Intel Clear"/>
              <a:ea typeface="+mn-ea"/>
              <a:cs typeface="+mn-cs"/>
            </a:endParaRPr>
          </a:p>
        </p:txBody>
      </p:sp>
      <p:sp>
        <p:nvSpPr>
          <p:cNvPr id="42" name="Rectangle 41">
            <a:extLst>
              <a:ext uri="{FF2B5EF4-FFF2-40B4-BE49-F238E27FC236}">
                <a16:creationId xmlns:a16="http://schemas.microsoft.com/office/drawing/2014/main" id="{D4852D9D-9A6F-43C6-9E0F-D627B378A3F3}"/>
              </a:ext>
            </a:extLst>
          </p:cNvPr>
          <p:cNvSpPr/>
          <p:nvPr/>
        </p:nvSpPr>
        <p:spPr>
          <a:xfrm>
            <a:off x="10133510" y="2118779"/>
            <a:ext cx="1625169" cy="5229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dirty="0">
                <a:ln>
                  <a:noFill/>
                </a:ln>
                <a:solidFill>
                  <a:prstClr val="black"/>
                </a:solidFill>
                <a:effectLst/>
                <a:uLnTx/>
                <a:uFillTx/>
                <a:latin typeface="Intel Clear"/>
                <a:ea typeface="+mn-ea"/>
                <a:cs typeface="+mn-cs"/>
              </a:rPr>
              <a:t>Hardware Platform &amp; IP</a:t>
            </a:r>
          </a:p>
        </p:txBody>
      </p:sp>
      <p:sp>
        <p:nvSpPr>
          <p:cNvPr id="43" name="Rectangle 42">
            <a:extLst>
              <a:ext uri="{FF2B5EF4-FFF2-40B4-BE49-F238E27FC236}">
                <a16:creationId xmlns:a16="http://schemas.microsoft.com/office/drawing/2014/main" id="{3D96580D-83A6-408B-8ADC-7C3D4DA044A1}"/>
              </a:ext>
            </a:extLst>
          </p:cNvPr>
          <p:cNvSpPr/>
          <p:nvPr/>
        </p:nvSpPr>
        <p:spPr>
          <a:xfrm>
            <a:off x="8121948" y="2100802"/>
            <a:ext cx="1441420" cy="30764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dirty="0">
                <a:ln>
                  <a:noFill/>
                </a:ln>
                <a:solidFill>
                  <a:prstClr val="black"/>
                </a:solidFill>
                <a:effectLst/>
                <a:uLnTx/>
                <a:uFillTx/>
                <a:latin typeface="Intel Clear"/>
                <a:ea typeface="+mn-ea"/>
                <a:cs typeface="+mn-cs"/>
              </a:rPr>
              <a:t>Software Stack</a:t>
            </a:r>
          </a:p>
        </p:txBody>
      </p:sp>
      <p:sp>
        <p:nvSpPr>
          <p:cNvPr id="46" name="Rectangle 45">
            <a:extLst>
              <a:ext uri="{FF2B5EF4-FFF2-40B4-BE49-F238E27FC236}">
                <a16:creationId xmlns:a16="http://schemas.microsoft.com/office/drawing/2014/main" id="{54050DF7-C18C-46F8-84CA-BFD393BF4F0F}"/>
              </a:ext>
            </a:extLst>
          </p:cNvPr>
          <p:cNvSpPr/>
          <p:nvPr/>
        </p:nvSpPr>
        <p:spPr>
          <a:xfrm>
            <a:off x="7893145" y="2819009"/>
            <a:ext cx="1918507" cy="359960"/>
          </a:xfrm>
          <a:prstGeom prst="rect">
            <a:avLst/>
          </a:prstGeom>
          <a:solidFill>
            <a:srgbClr val="006CBE"/>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DL Deployment Toolkit</a:t>
            </a:r>
          </a:p>
        </p:txBody>
      </p:sp>
      <p:sp>
        <p:nvSpPr>
          <p:cNvPr id="47" name="Rectangle 46">
            <a:extLst>
              <a:ext uri="{FF2B5EF4-FFF2-40B4-BE49-F238E27FC236}">
                <a16:creationId xmlns:a16="http://schemas.microsoft.com/office/drawing/2014/main" id="{F3D989BF-C12E-4E21-8C03-9AE440D899B1}"/>
              </a:ext>
            </a:extLst>
          </p:cNvPr>
          <p:cNvSpPr/>
          <p:nvPr/>
        </p:nvSpPr>
        <p:spPr>
          <a:xfrm>
            <a:off x="7893146" y="3945185"/>
            <a:ext cx="1919215" cy="270536"/>
          </a:xfrm>
          <a:prstGeom prst="rect">
            <a:avLst/>
          </a:prstGeom>
          <a:solidFill>
            <a:srgbClr val="006CBE"/>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OpenCL™ BSP Driver</a:t>
            </a:r>
          </a:p>
        </p:txBody>
      </p:sp>
      <p:sp>
        <p:nvSpPr>
          <p:cNvPr id="48" name="Rectangle 47">
            <a:extLst>
              <a:ext uri="{FF2B5EF4-FFF2-40B4-BE49-F238E27FC236}">
                <a16:creationId xmlns:a16="http://schemas.microsoft.com/office/drawing/2014/main" id="{5071C31B-B39F-4723-ABE5-F215AF39F7C2}"/>
              </a:ext>
            </a:extLst>
          </p:cNvPr>
          <p:cNvSpPr/>
          <p:nvPr/>
        </p:nvSpPr>
        <p:spPr>
          <a:xfrm>
            <a:off x="7893146" y="2562570"/>
            <a:ext cx="1924913" cy="242285"/>
          </a:xfrm>
          <a:prstGeom prst="rect">
            <a:avLst/>
          </a:prstGeom>
          <a:solidFill>
            <a:srgbClr val="00B05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Intel Clear"/>
                <a:ea typeface="+mn-ea"/>
                <a:cs typeface="+mn-cs"/>
              </a:rPr>
              <a:t>Application</a:t>
            </a:r>
          </a:p>
        </p:txBody>
      </p:sp>
      <p:sp>
        <p:nvSpPr>
          <p:cNvPr id="49" name="Rectangle 48">
            <a:extLst>
              <a:ext uri="{FF2B5EF4-FFF2-40B4-BE49-F238E27FC236}">
                <a16:creationId xmlns:a16="http://schemas.microsoft.com/office/drawing/2014/main" id="{C9E2148C-5140-496E-8505-BE3B94F3C57B}"/>
              </a:ext>
            </a:extLst>
          </p:cNvPr>
          <p:cNvSpPr/>
          <p:nvPr/>
        </p:nvSpPr>
        <p:spPr>
          <a:xfrm>
            <a:off x="10071368" y="4891003"/>
            <a:ext cx="1729011" cy="73827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dirty="0">
                <a:ln>
                  <a:noFill/>
                </a:ln>
                <a:solidFill>
                  <a:prstClr val="black"/>
                </a:solidFill>
                <a:effectLst/>
                <a:uLnTx/>
                <a:uFillTx/>
                <a:latin typeface="Intel Clear"/>
                <a:ea typeface="+mn-ea"/>
                <a:cs typeface="+mn-cs"/>
              </a:rPr>
              <a:t>Intel® Vision Accelerator Design with FPGA</a:t>
            </a:r>
          </a:p>
        </p:txBody>
      </p:sp>
      <p:sp>
        <p:nvSpPr>
          <p:cNvPr id="50" name="Rectangle 49">
            <a:extLst>
              <a:ext uri="{FF2B5EF4-FFF2-40B4-BE49-F238E27FC236}">
                <a16:creationId xmlns:a16="http://schemas.microsoft.com/office/drawing/2014/main" id="{7690A7D9-F137-4140-A6F8-A735659F1FAE}"/>
              </a:ext>
            </a:extLst>
          </p:cNvPr>
          <p:cNvSpPr/>
          <p:nvPr/>
        </p:nvSpPr>
        <p:spPr>
          <a:xfrm>
            <a:off x="8184650" y="5022886"/>
            <a:ext cx="1389337" cy="30764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dirty="0">
                <a:ln>
                  <a:noFill/>
                </a:ln>
                <a:solidFill>
                  <a:prstClr val="black"/>
                </a:solidFill>
                <a:effectLst/>
                <a:uLnTx/>
                <a:uFillTx/>
                <a:latin typeface="Intel Clear"/>
                <a:ea typeface="+mn-ea"/>
                <a:cs typeface="+mn-cs"/>
              </a:rPr>
              <a:t>Intel® CPU</a:t>
            </a:r>
          </a:p>
        </p:txBody>
      </p:sp>
      <p:sp>
        <p:nvSpPr>
          <p:cNvPr id="51" name="Rectangle 50">
            <a:extLst>
              <a:ext uri="{FF2B5EF4-FFF2-40B4-BE49-F238E27FC236}">
                <a16:creationId xmlns:a16="http://schemas.microsoft.com/office/drawing/2014/main" id="{8F7A4EA2-C929-4CFB-AFF7-60F242B76E4C}"/>
              </a:ext>
            </a:extLst>
          </p:cNvPr>
          <p:cNvSpPr/>
          <p:nvPr/>
        </p:nvSpPr>
        <p:spPr>
          <a:xfrm>
            <a:off x="6203003" y="2065859"/>
            <a:ext cx="1646912" cy="437187"/>
          </a:xfrm>
          <a:prstGeom prst="rect">
            <a:avLst/>
          </a:prstGeom>
          <a:solidFill>
            <a:srgbClr val="FFC000"/>
          </a:solidFill>
          <a:ln>
            <a:solidFill>
              <a:srgbClr val="FFFFFF"/>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5" b="0" i="0" u="none" strike="noStrike" kern="1200" cap="none" spc="0" normalizeH="0" baseline="0" noProof="0" dirty="0">
                <a:ln>
                  <a:noFill/>
                </a:ln>
                <a:solidFill>
                  <a:prstClr val="black"/>
                </a:solidFill>
                <a:effectLst/>
                <a:uLnTx/>
                <a:uFillTx/>
                <a:latin typeface="Intel Clear"/>
                <a:ea typeface="+mn-ea"/>
                <a:cs typeface="+mn-cs"/>
              </a:rPr>
              <a:t>ML Framework (Caffe*, </a:t>
            </a:r>
            <a:r>
              <a:rPr kumimoji="0" lang="en-US" sz="1065" b="0" i="0" u="none" strike="noStrike" kern="1200" cap="none" spc="0" normalizeH="0" baseline="0" noProof="0" dirty="0" err="1">
                <a:ln>
                  <a:noFill/>
                </a:ln>
                <a:solidFill>
                  <a:prstClr val="black"/>
                </a:solidFill>
                <a:effectLst/>
                <a:uLnTx/>
                <a:uFillTx/>
                <a:latin typeface="Intel Clear"/>
                <a:ea typeface="+mn-ea"/>
                <a:cs typeface="+mn-cs"/>
              </a:rPr>
              <a:t>TensorFlow</a:t>
            </a:r>
            <a:r>
              <a:rPr kumimoji="0" lang="en-US" sz="1065" b="0" i="0" u="none" strike="noStrike" kern="1200" cap="none" spc="0" normalizeH="0" baseline="0" noProof="0" dirty="0">
                <a:ln>
                  <a:noFill/>
                </a:ln>
                <a:solidFill>
                  <a:prstClr val="black"/>
                </a:solidFill>
                <a:effectLst/>
                <a:uLnTx/>
                <a:uFillTx/>
                <a:latin typeface="Intel Clear"/>
                <a:ea typeface="+mn-ea"/>
                <a:cs typeface="+mn-cs"/>
              </a:rPr>
              <a:t>*)</a:t>
            </a:r>
          </a:p>
        </p:txBody>
      </p:sp>
      <p:cxnSp>
        <p:nvCxnSpPr>
          <p:cNvPr id="52" name="Connector: Elbow 51">
            <a:extLst>
              <a:ext uri="{FF2B5EF4-FFF2-40B4-BE49-F238E27FC236}">
                <a16:creationId xmlns:a16="http://schemas.microsoft.com/office/drawing/2014/main" id="{4D659E98-9FD8-40C5-8E55-4A0DA9A4AD7B}"/>
              </a:ext>
            </a:extLst>
          </p:cNvPr>
          <p:cNvCxnSpPr>
            <a:cxnSpLocks/>
            <a:stCxn id="51" idx="2"/>
            <a:endCxn id="46" idx="1"/>
          </p:cNvCxnSpPr>
          <p:nvPr/>
        </p:nvCxnSpPr>
        <p:spPr>
          <a:xfrm rot="16200000" flipH="1">
            <a:off x="7211829" y="2317675"/>
            <a:ext cx="495944" cy="866685"/>
          </a:xfrm>
          <a:prstGeom prst="bentConnector2">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52">
            <a:extLst>
              <a:ext uri="{FF2B5EF4-FFF2-40B4-BE49-F238E27FC236}">
                <a16:creationId xmlns:a16="http://schemas.microsoft.com/office/drawing/2014/main" id="{14F792D4-7A62-4F64-BFE8-7E5CFB21E7DF}"/>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0281691" y="4391958"/>
            <a:ext cx="1277463" cy="615553"/>
          </a:xfrm>
          <a:prstGeom prst="rect">
            <a:avLst/>
          </a:prstGeom>
        </p:spPr>
      </p:pic>
      <p:pic>
        <p:nvPicPr>
          <p:cNvPr id="5" name="Picture 4">
            <a:extLst>
              <a:ext uri="{FF2B5EF4-FFF2-40B4-BE49-F238E27FC236}">
                <a16:creationId xmlns:a16="http://schemas.microsoft.com/office/drawing/2014/main" id="{2E2387A8-3F38-45FD-94F8-CADCB54139A0}"/>
              </a:ext>
            </a:extLst>
          </p:cNvPr>
          <p:cNvPicPr>
            <a:picLocks noChangeAspect="1"/>
          </p:cNvPicPr>
          <p:nvPr/>
        </p:nvPicPr>
        <p:blipFill>
          <a:blip r:embed="rId8"/>
          <a:stretch>
            <a:fillRect/>
          </a:stretch>
        </p:blipFill>
        <p:spPr>
          <a:xfrm>
            <a:off x="8419565" y="4395339"/>
            <a:ext cx="939800" cy="469900"/>
          </a:xfrm>
          <a:prstGeom prst="rect">
            <a:avLst/>
          </a:prstGeom>
        </p:spPr>
      </p:pic>
      <p:sp>
        <p:nvSpPr>
          <p:cNvPr id="7" name="TextBox 6">
            <a:extLst>
              <a:ext uri="{FF2B5EF4-FFF2-40B4-BE49-F238E27FC236}">
                <a16:creationId xmlns:a16="http://schemas.microsoft.com/office/drawing/2014/main" id="{D2D9F028-669F-41F5-BBF6-AD921475BCF1}"/>
              </a:ext>
            </a:extLst>
          </p:cNvPr>
          <p:cNvSpPr txBox="1"/>
          <p:nvPr/>
        </p:nvSpPr>
        <p:spPr>
          <a:xfrm>
            <a:off x="7320713" y="5801072"/>
            <a:ext cx="4751301" cy="307777"/>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3C71"/>
                </a:solidFill>
                <a:effectLst/>
                <a:uLnTx/>
                <a:uFillTx/>
                <a:latin typeface="Intel Clear"/>
                <a:ea typeface="+mn-ea"/>
                <a:cs typeface="+mn-cs"/>
                <a:hlinkClick r:id="rId9"/>
              </a:rPr>
              <a:t>Intel® Vision Accelerator Design Products</a:t>
            </a:r>
            <a:endParaRPr kumimoji="0" lang="en-US" sz="2000" b="0" i="0" u="none" strike="noStrike" kern="1200" cap="none" spc="0" normalizeH="0" baseline="0" noProof="0" dirty="0">
              <a:ln>
                <a:noFill/>
              </a:ln>
              <a:solidFill>
                <a:srgbClr val="003C71"/>
              </a:solidFill>
              <a:effectLst/>
              <a:uLnTx/>
              <a:uFillTx/>
              <a:latin typeface="Intel Clear"/>
              <a:ea typeface="+mn-ea"/>
              <a:cs typeface="+mn-cs"/>
            </a:endParaRPr>
          </a:p>
        </p:txBody>
      </p:sp>
    </p:spTree>
    <p:custDataLst>
      <p:tags r:id="rId1"/>
    </p:custDataLst>
    <p:extLst>
      <p:ext uri="{BB962C8B-B14F-4D97-AF65-F5344CB8AC3E}">
        <p14:creationId xmlns:p14="http://schemas.microsoft.com/office/powerpoint/2010/main" val="10788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E7E8EB-3E83-492E-BAE0-70579FF816F2}"/>
              </a:ext>
            </a:extLst>
          </p:cNvPr>
          <p:cNvSpPr/>
          <p:nvPr>
            <p:custDataLst>
              <p:tags r:id="rId2"/>
            </p:custDataLst>
          </p:nvPr>
        </p:nvSpPr>
        <p:spPr>
          <a:xfrm>
            <a:off x="470780" y="1781174"/>
            <a:ext cx="4870765" cy="3533871"/>
          </a:xfrm>
          <a:prstGeom prst="rect">
            <a:avLst/>
          </a:prstGeom>
          <a:solidFill>
            <a:schemeClr val="tx2">
              <a:lumMod val="50000"/>
            </a:schemeClr>
          </a:solidFill>
          <a:ln w="9525" cap="flat" cmpd="sng" algn="ctr">
            <a:gradFill flip="none" rotWithShape="1">
              <a:gsLst>
                <a:gs pos="0">
                  <a:srgbClr val="0071C5">
                    <a:alpha val="0"/>
                  </a:srgbClr>
                </a:gs>
                <a:gs pos="50000">
                  <a:srgbClr val="0071C5"/>
                </a:gs>
                <a:gs pos="100000">
                  <a:srgbClr val="0071C5">
                    <a:alpha val="0"/>
                  </a:srgbClr>
                </a:gs>
              </a:gsLst>
              <a:lin ang="0" scaled="1"/>
              <a:tileRect/>
            </a:gradFill>
            <a:prstDash val="solid"/>
          </a:ln>
          <a:effectLst>
            <a:outerShdw blurRad="50800" dist="38100" dir="2700000" algn="tl" rotWithShape="0">
              <a:prstClr val="black">
                <a:alpha val="40000"/>
              </a:prstClr>
            </a:outerShdw>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30000" noProof="0" dirty="0">
              <a:ln>
                <a:noFill/>
              </a:ln>
              <a:solidFill>
                <a:prstClr val="white"/>
              </a:solidFill>
              <a:effectLst/>
              <a:uLnTx/>
              <a:uFillTx/>
              <a:latin typeface="Intel Clear"/>
              <a:ea typeface="Intel Clear" panose="020B0604020203020204" pitchFamily="34" charset="0"/>
              <a:cs typeface="Intel Clear" panose="020B0604020203020204" pitchFamily="34" charset="0"/>
              <a:sym typeface="Arial"/>
            </a:endParaRPr>
          </a:p>
        </p:txBody>
      </p:sp>
      <p:sp>
        <p:nvSpPr>
          <p:cNvPr id="2" name="Slide Number Placeholder 1">
            <a:extLst>
              <a:ext uri="{FF2B5EF4-FFF2-40B4-BE49-F238E27FC236}">
                <a16:creationId xmlns:a16="http://schemas.microsoft.com/office/drawing/2014/main" id="{BC7C4665-6544-4678-A1FB-300AD26DF7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1067" b="0" i="0" u="none" strike="noStrike" kern="1200" cap="none" spc="0" normalizeH="0" baseline="0" noProof="0" smtClean="0">
                <a:ln>
                  <a:noFill/>
                </a:ln>
                <a:solidFill>
                  <a:srgbClr val="000000"/>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67" b="0" i="0" u="none" strike="noStrike" kern="1200" cap="none" spc="0" normalizeH="0" baseline="0" noProof="0" dirty="0">
              <a:ln>
                <a:noFill/>
              </a:ln>
              <a:solidFill>
                <a:srgbClr val="000000"/>
              </a:solidFill>
              <a:effectLst/>
              <a:uLnTx/>
              <a:uFillTx/>
              <a:latin typeface="Intel Clear"/>
              <a:ea typeface="+mn-ea"/>
              <a:cs typeface="Intel Clear"/>
            </a:endParaRPr>
          </a:p>
        </p:txBody>
      </p:sp>
      <p:sp>
        <p:nvSpPr>
          <p:cNvPr id="3" name="Title 2">
            <a:extLst>
              <a:ext uri="{FF2B5EF4-FFF2-40B4-BE49-F238E27FC236}">
                <a16:creationId xmlns:a16="http://schemas.microsoft.com/office/drawing/2014/main" id="{98743F4B-1E9A-419E-AD99-CFBD1E73CD9A}"/>
              </a:ext>
            </a:extLst>
          </p:cNvPr>
          <p:cNvSpPr>
            <a:spLocks noGrp="1"/>
          </p:cNvSpPr>
          <p:nvPr>
            <p:ph type="title"/>
          </p:nvPr>
        </p:nvSpPr>
        <p:spPr>
          <a:xfrm>
            <a:off x="607484" y="267419"/>
            <a:ext cx="10972800" cy="1302619"/>
          </a:xfrm>
        </p:spPr>
        <p:txBody>
          <a:bodyPr/>
          <a:lstStyle/>
          <a:p>
            <a:r>
              <a:rPr lang="en-US" sz="4400" dirty="0">
                <a:latin typeface="Intel Clear Pro" panose="020B0804020202060201" pitchFamily="34" charset="0"/>
                <a:ea typeface="Intel Clear Pro" panose="020B0804020202060201" pitchFamily="34" charset="0"/>
                <a:cs typeface="Intel Clear Pro" panose="020B0804020202060201" pitchFamily="34" charset="0"/>
              </a:rPr>
              <a:t>Intel® Vision Acceleration Design With Intel® Arria® 10 FPGA</a:t>
            </a:r>
            <a:br>
              <a:rPr lang="en-US" sz="4400" dirty="0">
                <a:latin typeface="Intel Clear Pro" panose="020B0804020202060201" pitchFamily="34" charset="0"/>
                <a:ea typeface="Intel Clear Pro" panose="020B0804020202060201" pitchFamily="34" charset="0"/>
                <a:cs typeface="Intel Clear Pro" panose="020B0804020202060201" pitchFamily="34" charset="0"/>
              </a:rPr>
            </a:br>
            <a:r>
              <a:rPr lang="en-US" sz="3600" dirty="0">
                <a:latin typeface="Intel Clear Pro" panose="020B0804020202060201" pitchFamily="34" charset="0"/>
                <a:ea typeface="Intel Clear Pro" panose="020B0804020202060201" pitchFamily="34" charset="0"/>
                <a:cs typeface="Intel Clear Pro" panose="020B0804020202060201" pitchFamily="34" charset="0"/>
              </a:rPr>
              <a:t>Key differentiators</a:t>
            </a:r>
            <a:endParaRPr lang="en-US" dirty="0">
              <a:latin typeface="Intel Clear Pro" panose="020B0804020202060201" pitchFamily="34" charset="0"/>
              <a:ea typeface="Intel Clear Pro" panose="020B0804020202060201" pitchFamily="34" charset="0"/>
              <a:cs typeface="Intel Clear Pro" panose="020B0804020202060201" pitchFamily="34" charset="0"/>
            </a:endParaRPr>
          </a:p>
        </p:txBody>
      </p:sp>
      <p:pic>
        <p:nvPicPr>
          <p:cNvPr id="13" name="Picture 12">
            <a:extLst>
              <a:ext uri="{FF2B5EF4-FFF2-40B4-BE49-F238E27FC236}">
                <a16:creationId xmlns:a16="http://schemas.microsoft.com/office/drawing/2014/main" id="{2D606BFB-BBE1-4929-B499-804B923AAB0E}"/>
              </a:ext>
            </a:extLst>
          </p:cNvPr>
          <p:cNvPicPr>
            <a:picLocks noChangeAspect="1"/>
          </p:cNvPicPr>
          <p:nvPr/>
        </p:nvPicPr>
        <p:blipFill>
          <a:blip r:embed="rId5"/>
          <a:stretch>
            <a:fillRect/>
          </a:stretch>
        </p:blipFill>
        <p:spPr>
          <a:xfrm>
            <a:off x="713818" y="4618629"/>
            <a:ext cx="1929239" cy="391207"/>
          </a:xfrm>
          <a:prstGeom prst="rect">
            <a:avLst/>
          </a:prstGeom>
        </p:spPr>
      </p:pic>
      <p:pic>
        <p:nvPicPr>
          <p:cNvPr id="14" name="Graphic 6">
            <a:extLst>
              <a:ext uri="{FF2B5EF4-FFF2-40B4-BE49-F238E27FC236}">
                <a16:creationId xmlns:a16="http://schemas.microsoft.com/office/drawing/2014/main" id="{0242F69E-D54A-42C5-9EB9-F699BBAC0146}"/>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35294" y="1972896"/>
            <a:ext cx="734353" cy="475171"/>
          </a:xfrm>
          <a:prstGeom prst="rect">
            <a:avLst/>
          </a:prstGeom>
          <a:effectLst>
            <a:glow>
              <a:schemeClr val="bg1">
                <a:alpha val="84000"/>
              </a:schemeClr>
            </a:glow>
          </a:effectLst>
        </p:spPr>
      </p:pic>
      <p:sp>
        <p:nvSpPr>
          <p:cNvPr id="15" name="TextBox 14">
            <a:extLst>
              <a:ext uri="{FF2B5EF4-FFF2-40B4-BE49-F238E27FC236}">
                <a16:creationId xmlns:a16="http://schemas.microsoft.com/office/drawing/2014/main" id="{E9B31CCB-455F-42DC-BFB5-D91AD8D743B9}"/>
              </a:ext>
            </a:extLst>
          </p:cNvPr>
          <p:cNvSpPr txBox="1"/>
          <p:nvPr/>
        </p:nvSpPr>
        <p:spPr>
          <a:xfrm>
            <a:off x="713818" y="1972897"/>
            <a:ext cx="3233257" cy="430887"/>
          </a:xfrm>
          <a:prstGeom prst="rect">
            <a:avLst/>
          </a:prstGeom>
          <a:noFill/>
        </p:spPr>
        <p:txBody>
          <a:bodyPr vert="horz" wrap="none" lIns="0" tIns="0" rIns="0" bIns="0" rtlCol="0">
            <a:spAutoFit/>
          </a:bodyPr>
          <a:lstStyle/>
          <a:p>
            <a:pPr marL="0" marR="0" lvl="0" indent="0" algn="l" defTabSz="456719"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dirty="0">
                <a:ln>
                  <a:noFill/>
                </a:ln>
                <a:solidFill>
                  <a:srgbClr val="B1BABF">
                    <a:lumMod val="20000"/>
                    <a:lumOff val="80000"/>
                  </a:srgbClr>
                </a:solidFill>
                <a:effectLst/>
                <a:uLnTx/>
                <a:uFillTx/>
                <a:latin typeface="Intel Clear"/>
                <a:ea typeface="Intel Clear" panose="020B0604020203020204" pitchFamily="34" charset="0"/>
                <a:cs typeface="Intel Clear" panose="020B0604020203020204" pitchFamily="34" charset="0"/>
                <a:sym typeface="Arial"/>
              </a:rPr>
              <a:t>Mustang-F100-A10</a:t>
            </a:r>
          </a:p>
        </p:txBody>
      </p:sp>
      <p:pic>
        <p:nvPicPr>
          <p:cNvPr id="16" name="Picture 15">
            <a:extLst>
              <a:ext uri="{FF2B5EF4-FFF2-40B4-BE49-F238E27FC236}">
                <a16:creationId xmlns:a16="http://schemas.microsoft.com/office/drawing/2014/main" id="{B34988AC-37DC-4B60-8B62-AC860567E6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7198" y="4553581"/>
            <a:ext cx="521303" cy="521303"/>
          </a:xfrm>
          <a:prstGeom prst="rect">
            <a:avLst/>
          </a:prstGeom>
          <a:effectLst>
            <a:glow rad="50800">
              <a:schemeClr val="bg1">
                <a:alpha val="60000"/>
              </a:schemeClr>
            </a:glow>
          </a:effectLst>
        </p:spPr>
      </p:pic>
      <p:pic>
        <p:nvPicPr>
          <p:cNvPr id="17" name="Picture 16">
            <a:extLst>
              <a:ext uri="{FF2B5EF4-FFF2-40B4-BE49-F238E27FC236}">
                <a16:creationId xmlns:a16="http://schemas.microsoft.com/office/drawing/2014/main" id="{D81939F3-02E8-4B53-B4F1-D52B206ADFF9}"/>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968329" y="4553581"/>
            <a:ext cx="521303" cy="521303"/>
          </a:xfrm>
          <a:prstGeom prst="rect">
            <a:avLst/>
          </a:prstGeom>
          <a:effectLst>
            <a:glow rad="50800">
              <a:schemeClr val="bg1">
                <a:alpha val="60000"/>
              </a:schemeClr>
            </a:glow>
          </a:effectLst>
        </p:spPr>
      </p:pic>
      <p:pic>
        <p:nvPicPr>
          <p:cNvPr id="18" name="Picture 17">
            <a:extLst>
              <a:ext uri="{FF2B5EF4-FFF2-40B4-BE49-F238E27FC236}">
                <a16:creationId xmlns:a16="http://schemas.microsoft.com/office/drawing/2014/main" id="{75CF4CC0-5017-4CC1-952C-6D45CCC69E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2501" y="2830903"/>
            <a:ext cx="2707324" cy="1417467"/>
          </a:xfrm>
          <a:prstGeom prst="rect">
            <a:avLst/>
          </a:prstGeom>
        </p:spPr>
      </p:pic>
      <p:sp>
        <p:nvSpPr>
          <p:cNvPr id="22" name="Content Placeholder 2">
            <a:extLst>
              <a:ext uri="{FF2B5EF4-FFF2-40B4-BE49-F238E27FC236}">
                <a16:creationId xmlns:a16="http://schemas.microsoft.com/office/drawing/2014/main" id="{D24A16AF-7350-493B-BB04-F4248BEB5CD7}"/>
              </a:ext>
            </a:extLst>
          </p:cNvPr>
          <p:cNvSpPr>
            <a:spLocks noGrp="1"/>
          </p:cNvSpPr>
          <p:nvPr>
            <p:ph sz="quarter" idx="13"/>
          </p:nvPr>
        </p:nvSpPr>
        <p:spPr>
          <a:xfrm>
            <a:off x="5472968" y="1769461"/>
            <a:ext cx="6534969" cy="4126515"/>
          </a:xfrm>
        </p:spPr>
        <p:txBody>
          <a:bodyPr/>
          <a:lstStyle/>
          <a:p>
            <a:pPr marL="287331" lvl="1" indent="-279393">
              <a:buSzPct val="100000"/>
            </a:pPr>
            <a:r>
              <a:rPr lang="en-US" sz="2000" dirty="0">
                <a:solidFill>
                  <a:schemeClr val="tx2">
                    <a:lumMod val="50000"/>
                  </a:schemeClr>
                </a:solidFill>
                <a:latin typeface="Intel Clear" panose="020B0604020203020204" pitchFamily="34" charset="0"/>
                <a:ea typeface="Intel Clear" panose="020B0604020203020204" pitchFamily="34" charset="0"/>
              </a:rPr>
              <a:t>High performance, low latency</a:t>
            </a:r>
          </a:p>
          <a:p>
            <a:pPr marL="287331" lvl="1" indent="-279393">
              <a:buSzPct val="100000"/>
            </a:pPr>
            <a:r>
              <a:rPr lang="en-US" sz="2000" dirty="0">
                <a:solidFill>
                  <a:schemeClr val="tx2">
                    <a:lumMod val="50000"/>
                  </a:schemeClr>
                </a:solidFill>
                <a:latin typeface="Intel Clear" panose="020B0604020203020204" pitchFamily="34" charset="0"/>
                <a:ea typeface="Intel Clear" panose="020B0604020203020204" pitchFamily="34" charset="0"/>
              </a:rPr>
              <a:t>Flexibility to adapt to new, evolving, and custom networks</a:t>
            </a:r>
          </a:p>
          <a:p>
            <a:pPr marL="287331" lvl="1" indent="-279393">
              <a:buSzPct val="100000"/>
            </a:pPr>
            <a:r>
              <a:rPr lang="en-US" sz="2000" dirty="0">
                <a:solidFill>
                  <a:schemeClr val="tx2">
                    <a:lumMod val="50000"/>
                  </a:schemeClr>
                </a:solidFill>
                <a:latin typeface="Intel Clear" panose="020B0604020203020204" pitchFamily="34" charset="0"/>
                <a:ea typeface="Intel Clear" panose="020B0604020203020204" pitchFamily="34" charset="0"/>
              </a:rPr>
              <a:t>Supports large image sizes (e.g., 4K)</a:t>
            </a:r>
          </a:p>
          <a:p>
            <a:pPr marL="287331" lvl="1" indent="-279393">
              <a:buSzPct val="100000"/>
            </a:pPr>
            <a:r>
              <a:rPr lang="en-US" sz="2000" dirty="0">
                <a:solidFill>
                  <a:schemeClr val="tx2">
                    <a:lumMod val="50000"/>
                  </a:schemeClr>
                </a:solidFill>
                <a:latin typeface="Intel Clear" panose="020B0604020203020204" pitchFamily="34" charset="0"/>
                <a:ea typeface="Intel Clear" panose="020B0604020203020204" pitchFamily="34" charset="0"/>
              </a:rPr>
              <a:t>Large networks (up to 4 billion parameters)</a:t>
            </a:r>
          </a:p>
          <a:p>
            <a:pPr marL="287331" lvl="1" indent="-279393">
              <a:buSzPct val="100000"/>
            </a:pPr>
            <a:r>
              <a:rPr lang="en-US" sz="2000" dirty="0">
                <a:solidFill>
                  <a:schemeClr val="tx2">
                    <a:lumMod val="50000"/>
                  </a:schemeClr>
                </a:solidFill>
                <a:latin typeface="Intel Clear" panose="020B0604020203020204" pitchFamily="34" charset="0"/>
                <a:ea typeface="Intel Clear" panose="020B0604020203020204" pitchFamily="34" charset="0"/>
              </a:rPr>
              <a:t>Wide ambient temperature range (0° C to 65° C)</a:t>
            </a:r>
          </a:p>
          <a:p>
            <a:pPr marL="287331" lvl="1" indent="-279393">
              <a:buSzPct val="100000"/>
            </a:pPr>
            <a:r>
              <a:rPr lang="en-US" sz="2000" dirty="0">
                <a:solidFill>
                  <a:schemeClr val="tx2">
                    <a:lumMod val="50000"/>
                  </a:schemeClr>
                </a:solidFill>
                <a:latin typeface="Intel Clear" panose="020B0604020203020204" pitchFamily="34" charset="0"/>
                <a:ea typeface="Intel Clear" panose="020B0604020203020204" pitchFamily="34" charset="0"/>
              </a:rPr>
              <a:t>24/7/365 operation</a:t>
            </a:r>
          </a:p>
          <a:p>
            <a:pPr marL="287331" lvl="1" indent="-279393">
              <a:buSzPct val="100000"/>
            </a:pPr>
            <a:r>
              <a:rPr lang="en-US" sz="2000" dirty="0">
                <a:solidFill>
                  <a:schemeClr val="tx2">
                    <a:lumMod val="50000"/>
                  </a:schemeClr>
                </a:solidFill>
                <a:latin typeface="Intel Clear" panose="020B0604020203020204" pitchFamily="34" charset="0"/>
                <a:ea typeface="Intel Clear" panose="020B0604020203020204" pitchFamily="34" charset="0"/>
              </a:rPr>
              <a:t>Long lifespan (8</a:t>
            </a:r>
            <a:r>
              <a:rPr lang="en-US" dirty="0"/>
              <a:t>–</a:t>
            </a:r>
            <a:r>
              <a:rPr lang="en-US" sz="2000" dirty="0">
                <a:solidFill>
                  <a:schemeClr val="tx2">
                    <a:lumMod val="50000"/>
                  </a:schemeClr>
                </a:solidFill>
                <a:latin typeface="Intel Clear" panose="020B0604020203020204" pitchFamily="34" charset="0"/>
                <a:ea typeface="Intel Clear" panose="020B0604020203020204" pitchFamily="34" charset="0"/>
              </a:rPr>
              <a:t>10 years)</a:t>
            </a:r>
          </a:p>
        </p:txBody>
      </p:sp>
    </p:spTree>
    <p:custDataLst>
      <p:tags r:id="rId1"/>
    </p:custDataLst>
    <p:extLst>
      <p:ext uri="{BB962C8B-B14F-4D97-AF65-F5344CB8AC3E}">
        <p14:creationId xmlns:p14="http://schemas.microsoft.com/office/powerpoint/2010/main" val="8260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0272A8-DC6D-4753-BE19-620CAAC6E3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789DE4-5A56-4C15-A016-37D4C2C4D566}" type="slidenum">
              <a:rPr kumimoji="0" lang="en-US" sz="1067" b="0" i="0" u="none" strike="noStrike" kern="1200" cap="none" spc="0" normalizeH="0" baseline="0" noProof="0" smtClean="0">
                <a:ln>
                  <a:noFill/>
                </a:ln>
                <a:solidFill>
                  <a:srgbClr val="000000"/>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67" b="0" i="0" u="none" strike="noStrike" kern="1200" cap="none" spc="0" normalizeH="0" baseline="0" noProof="0" dirty="0">
              <a:ln>
                <a:noFill/>
              </a:ln>
              <a:solidFill>
                <a:srgbClr val="000000"/>
              </a:solidFill>
              <a:effectLst/>
              <a:uLnTx/>
              <a:uFillTx/>
              <a:latin typeface="Intel Clear"/>
              <a:ea typeface="+mn-ea"/>
              <a:cs typeface="Intel Clear"/>
            </a:endParaRPr>
          </a:p>
        </p:txBody>
      </p:sp>
      <p:sp>
        <p:nvSpPr>
          <p:cNvPr id="3" name="Title 2">
            <a:extLst>
              <a:ext uri="{FF2B5EF4-FFF2-40B4-BE49-F238E27FC236}">
                <a16:creationId xmlns:a16="http://schemas.microsoft.com/office/drawing/2014/main" id="{8A0042C6-D8AA-40D2-B884-AAF073FDF49E}"/>
              </a:ext>
            </a:extLst>
          </p:cNvPr>
          <p:cNvSpPr>
            <a:spLocks noGrp="1"/>
          </p:cNvSpPr>
          <p:nvPr>
            <p:ph type="title"/>
          </p:nvPr>
        </p:nvSpPr>
        <p:spPr/>
        <p:txBody>
          <a:bodyPr/>
          <a:lstStyle/>
          <a:p>
            <a:r>
              <a:rPr lang="en-US" dirty="0"/>
              <a:t>Intel® FPGA Deep Learning Acceleration Suite</a:t>
            </a:r>
          </a:p>
        </p:txBody>
      </p:sp>
      <p:sp>
        <p:nvSpPr>
          <p:cNvPr id="7" name="Content Placeholder 15">
            <a:extLst>
              <a:ext uri="{FF2B5EF4-FFF2-40B4-BE49-F238E27FC236}">
                <a16:creationId xmlns:a16="http://schemas.microsoft.com/office/drawing/2014/main" id="{D5220A9A-D95D-4A56-9FC6-8E4D36FBD32B}"/>
              </a:ext>
            </a:extLst>
          </p:cNvPr>
          <p:cNvSpPr>
            <a:spLocks noGrp="1"/>
          </p:cNvSpPr>
          <p:nvPr>
            <p:ph sz="quarter" idx="13"/>
          </p:nvPr>
        </p:nvSpPr>
        <p:spPr>
          <a:xfrm>
            <a:off x="607484" y="1604435"/>
            <a:ext cx="6087077" cy="4567767"/>
          </a:xfrm>
        </p:spPr>
        <p:txBody>
          <a:bodyPr>
            <a:normAutofit/>
          </a:bodyPr>
          <a:lstStyle/>
          <a:p>
            <a:pPr lvl="1"/>
            <a:r>
              <a:rPr lang="en-US" dirty="0"/>
              <a:t>CNN inference acceleration engine for topologies executed in a graph loop architecture</a:t>
            </a:r>
          </a:p>
          <a:p>
            <a:pPr lvl="2"/>
            <a:r>
              <a:rPr lang="en-US" dirty="0" err="1"/>
              <a:t>AlexNet</a:t>
            </a:r>
            <a:r>
              <a:rPr lang="en-US" dirty="0"/>
              <a:t>, </a:t>
            </a:r>
            <a:r>
              <a:rPr lang="en-US" dirty="0" err="1"/>
              <a:t>GoogleNet</a:t>
            </a:r>
            <a:r>
              <a:rPr lang="en-US" dirty="0"/>
              <a:t>, </a:t>
            </a:r>
            <a:r>
              <a:rPr lang="en-US" dirty="0" err="1"/>
              <a:t>SqueezeNet</a:t>
            </a:r>
            <a:r>
              <a:rPr lang="en-US" dirty="0"/>
              <a:t>, VGG, </a:t>
            </a:r>
            <a:r>
              <a:rPr lang="en-US" dirty="0" err="1"/>
              <a:t>ResNet</a:t>
            </a:r>
            <a:r>
              <a:rPr lang="en-US" dirty="0"/>
              <a:t>*, </a:t>
            </a:r>
            <a:r>
              <a:rPr lang="en-US" dirty="0" err="1"/>
              <a:t>MobileNet</a:t>
            </a:r>
            <a:r>
              <a:rPr lang="en-US" dirty="0"/>
              <a:t>*, Yolo, SSD, …</a:t>
            </a:r>
          </a:p>
          <a:p>
            <a:pPr lvl="1"/>
            <a:r>
              <a:rPr lang="en-US" dirty="0"/>
              <a:t>Software Deployment</a:t>
            </a:r>
          </a:p>
          <a:p>
            <a:pPr lvl="2"/>
            <a:r>
              <a:rPr lang="en-US" dirty="0"/>
              <a:t>No FPGA compile required</a:t>
            </a:r>
          </a:p>
          <a:p>
            <a:pPr lvl="2"/>
            <a:r>
              <a:rPr lang="en-US" dirty="0"/>
              <a:t>Run-time reconfigurable</a:t>
            </a:r>
          </a:p>
          <a:p>
            <a:pPr lvl="1"/>
            <a:r>
              <a:rPr lang="en-US" dirty="0"/>
              <a:t>Customized Hardware Development</a:t>
            </a:r>
          </a:p>
          <a:p>
            <a:pPr lvl="2"/>
            <a:r>
              <a:rPr lang="en-US" b="1" dirty="0">
                <a:solidFill>
                  <a:srgbClr val="00B050"/>
                </a:solidFill>
              </a:rPr>
              <a:t>Custom architecture creation w/ parameters</a:t>
            </a:r>
          </a:p>
          <a:p>
            <a:pPr lvl="2"/>
            <a:r>
              <a:rPr lang="en-US" dirty="0"/>
              <a:t>Custom primitives using OpenCL™ flow</a:t>
            </a:r>
          </a:p>
        </p:txBody>
      </p:sp>
      <p:sp>
        <p:nvSpPr>
          <p:cNvPr id="71" name="Rectangle: Rounded Corners 7">
            <a:extLst>
              <a:ext uri="{FF2B5EF4-FFF2-40B4-BE49-F238E27FC236}">
                <a16:creationId xmlns:a16="http://schemas.microsoft.com/office/drawing/2014/main" id="{ED90EA34-4282-408C-8EC2-E76C07DA0D84}"/>
              </a:ext>
            </a:extLst>
          </p:cNvPr>
          <p:cNvSpPr/>
          <p:nvPr/>
        </p:nvSpPr>
        <p:spPr>
          <a:xfrm rot="16200000">
            <a:off x="10645480" y="-161737"/>
            <a:ext cx="1125216" cy="1561671"/>
          </a:xfrm>
          <a:prstGeom prst="rect">
            <a:avLst/>
          </a:prstGeom>
          <a:solidFill>
            <a:sysClr val="window" lastClr="FFFFFF">
              <a:lumMod val="75000"/>
            </a:sysClr>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mn-ea"/>
              <a:cs typeface="Arial"/>
            </a:endParaRPr>
          </a:p>
        </p:txBody>
      </p:sp>
      <p:sp>
        <p:nvSpPr>
          <p:cNvPr id="73" name="Rectangle: Rounded Corners 9">
            <a:extLst>
              <a:ext uri="{FF2B5EF4-FFF2-40B4-BE49-F238E27FC236}">
                <a16:creationId xmlns:a16="http://schemas.microsoft.com/office/drawing/2014/main" id="{6DD02BA1-13A6-475E-BEEF-38ADFAEE53B1}"/>
              </a:ext>
            </a:extLst>
          </p:cNvPr>
          <p:cNvSpPr/>
          <p:nvPr/>
        </p:nvSpPr>
        <p:spPr>
          <a:xfrm>
            <a:off x="6435970" y="1496363"/>
            <a:ext cx="5644663" cy="4752103"/>
          </a:xfrm>
          <a:prstGeom prst="rect">
            <a:avLst/>
          </a:prstGeom>
          <a:solidFill>
            <a:sysClr val="window" lastClr="FFFFFF">
              <a:lumMod val="75000"/>
            </a:sysClr>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mn-ea"/>
              <a:cs typeface="Arial"/>
            </a:endParaRPr>
          </a:p>
        </p:txBody>
      </p:sp>
      <p:sp>
        <p:nvSpPr>
          <p:cNvPr id="74" name="Rectangle 73">
            <a:extLst>
              <a:ext uri="{FF2B5EF4-FFF2-40B4-BE49-F238E27FC236}">
                <a16:creationId xmlns:a16="http://schemas.microsoft.com/office/drawing/2014/main" id="{ADEF3607-BAAF-4AC5-9B27-B2DD3E473C99}"/>
              </a:ext>
            </a:extLst>
          </p:cNvPr>
          <p:cNvSpPr/>
          <p:nvPr/>
        </p:nvSpPr>
        <p:spPr>
          <a:xfrm>
            <a:off x="6535257" y="2676848"/>
            <a:ext cx="1916936" cy="1600365"/>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Convolution PE Array</a:t>
            </a:r>
          </a:p>
        </p:txBody>
      </p:sp>
      <p:sp>
        <p:nvSpPr>
          <p:cNvPr id="75" name="Rectangle 74">
            <a:extLst>
              <a:ext uri="{FF2B5EF4-FFF2-40B4-BE49-F238E27FC236}">
                <a16:creationId xmlns:a16="http://schemas.microsoft.com/office/drawing/2014/main" id="{1B767232-D1EE-4AA6-9C39-B0E8AAAD491E}"/>
              </a:ext>
            </a:extLst>
          </p:cNvPr>
          <p:cNvSpPr/>
          <p:nvPr/>
        </p:nvSpPr>
        <p:spPr>
          <a:xfrm>
            <a:off x="6535256" y="4456651"/>
            <a:ext cx="3464440" cy="431839"/>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Crossbar</a:t>
            </a:r>
          </a:p>
        </p:txBody>
      </p:sp>
      <p:sp>
        <p:nvSpPr>
          <p:cNvPr id="76" name="Rectangle 75">
            <a:extLst>
              <a:ext uri="{FF2B5EF4-FFF2-40B4-BE49-F238E27FC236}">
                <a16:creationId xmlns:a16="http://schemas.microsoft.com/office/drawing/2014/main" id="{CEB1D053-F619-49B2-87C6-703E91DC0DD4}"/>
              </a:ext>
            </a:extLst>
          </p:cNvPr>
          <p:cNvSpPr/>
          <p:nvPr/>
        </p:nvSpPr>
        <p:spPr>
          <a:xfrm>
            <a:off x="6535255" y="5294736"/>
            <a:ext cx="757084" cy="806245"/>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ntel Clear"/>
                <a:ea typeface="+mn-ea"/>
                <a:cs typeface="Arial"/>
              </a:rPr>
              <a:t>prim</a:t>
            </a:r>
          </a:p>
        </p:txBody>
      </p:sp>
      <p:sp>
        <p:nvSpPr>
          <p:cNvPr id="77" name="Rectangle 76">
            <a:extLst>
              <a:ext uri="{FF2B5EF4-FFF2-40B4-BE49-F238E27FC236}">
                <a16:creationId xmlns:a16="http://schemas.microsoft.com/office/drawing/2014/main" id="{08A15B83-962D-4A2D-A5F5-38C334F138D5}"/>
              </a:ext>
            </a:extLst>
          </p:cNvPr>
          <p:cNvSpPr/>
          <p:nvPr/>
        </p:nvSpPr>
        <p:spPr>
          <a:xfrm>
            <a:off x="7437707" y="5294736"/>
            <a:ext cx="757084" cy="806245"/>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ntel Clear"/>
                <a:ea typeface="+mn-ea"/>
                <a:cs typeface="Arial"/>
              </a:rPr>
              <a:t>prim</a:t>
            </a:r>
          </a:p>
        </p:txBody>
      </p:sp>
      <p:sp>
        <p:nvSpPr>
          <p:cNvPr id="78" name="Rectangle 77">
            <a:extLst>
              <a:ext uri="{FF2B5EF4-FFF2-40B4-BE49-F238E27FC236}">
                <a16:creationId xmlns:a16="http://schemas.microsoft.com/office/drawing/2014/main" id="{11A2E590-7FAA-4D86-AB34-4F3F91331337}"/>
              </a:ext>
            </a:extLst>
          </p:cNvPr>
          <p:cNvSpPr/>
          <p:nvPr/>
        </p:nvSpPr>
        <p:spPr>
          <a:xfrm>
            <a:off x="8340159" y="5294736"/>
            <a:ext cx="757084" cy="806245"/>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ntel Clear"/>
                <a:ea typeface="+mn-ea"/>
                <a:cs typeface="Arial"/>
              </a:rPr>
              <a:t>prim</a:t>
            </a:r>
          </a:p>
        </p:txBody>
      </p:sp>
      <p:sp>
        <p:nvSpPr>
          <p:cNvPr id="79" name="Rectangle 78">
            <a:extLst>
              <a:ext uri="{FF2B5EF4-FFF2-40B4-BE49-F238E27FC236}">
                <a16:creationId xmlns:a16="http://schemas.microsoft.com/office/drawing/2014/main" id="{9B07EC86-8AE6-4FB6-AEC2-81878DECB8E5}"/>
              </a:ext>
            </a:extLst>
          </p:cNvPr>
          <p:cNvSpPr/>
          <p:nvPr/>
        </p:nvSpPr>
        <p:spPr>
          <a:xfrm>
            <a:off x="9242611" y="5294736"/>
            <a:ext cx="757084" cy="806245"/>
          </a:xfrm>
          <a:prstGeom prst="rect">
            <a:avLst/>
          </a:prstGeom>
          <a:solidFill>
            <a:srgbClr val="00AEEF"/>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ntel Clear"/>
                <a:ea typeface="+mn-ea"/>
                <a:cs typeface="Arial"/>
              </a:rPr>
              <a:t>custom</a:t>
            </a:r>
          </a:p>
        </p:txBody>
      </p:sp>
      <p:sp>
        <p:nvSpPr>
          <p:cNvPr id="80" name="Rectangle 79">
            <a:extLst>
              <a:ext uri="{FF2B5EF4-FFF2-40B4-BE49-F238E27FC236}">
                <a16:creationId xmlns:a16="http://schemas.microsoft.com/office/drawing/2014/main" id="{F2E34B8A-DACD-4F1C-BF8F-0E3950575805}"/>
              </a:ext>
            </a:extLst>
          </p:cNvPr>
          <p:cNvSpPr/>
          <p:nvPr/>
        </p:nvSpPr>
        <p:spPr>
          <a:xfrm rot="16200000">
            <a:off x="10362532" y="403525"/>
            <a:ext cx="955041" cy="455408"/>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DDR</a:t>
            </a:r>
          </a:p>
        </p:txBody>
      </p:sp>
      <p:sp>
        <p:nvSpPr>
          <p:cNvPr id="81" name="Rectangle 80">
            <a:extLst>
              <a:ext uri="{FF2B5EF4-FFF2-40B4-BE49-F238E27FC236}">
                <a16:creationId xmlns:a16="http://schemas.microsoft.com/office/drawing/2014/main" id="{28AE17C1-DC5C-45C9-BB92-183744C8FA67}"/>
              </a:ext>
            </a:extLst>
          </p:cNvPr>
          <p:cNvSpPr/>
          <p:nvPr/>
        </p:nvSpPr>
        <p:spPr>
          <a:xfrm>
            <a:off x="10393585" y="1602899"/>
            <a:ext cx="1595339" cy="2853752"/>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Memory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Reader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/Writer</a:t>
            </a:r>
          </a:p>
        </p:txBody>
      </p:sp>
      <p:sp>
        <p:nvSpPr>
          <p:cNvPr id="82" name="Rectangle 81">
            <a:extLst>
              <a:ext uri="{FF2B5EF4-FFF2-40B4-BE49-F238E27FC236}">
                <a16:creationId xmlns:a16="http://schemas.microsoft.com/office/drawing/2014/main" id="{62CCDB21-21B5-4070-93F7-95EFC8297D00}"/>
              </a:ext>
            </a:extLst>
          </p:cNvPr>
          <p:cNvSpPr/>
          <p:nvPr/>
        </p:nvSpPr>
        <p:spPr>
          <a:xfrm>
            <a:off x="6553011" y="1589595"/>
            <a:ext cx="3464440" cy="806245"/>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Feature Map Cache</a:t>
            </a:r>
          </a:p>
        </p:txBody>
      </p:sp>
      <p:sp>
        <p:nvSpPr>
          <p:cNvPr id="83" name="Rectangle 82">
            <a:extLst>
              <a:ext uri="{FF2B5EF4-FFF2-40B4-BE49-F238E27FC236}">
                <a16:creationId xmlns:a16="http://schemas.microsoft.com/office/drawing/2014/main" id="{72581C65-1651-465C-87AF-7DD5382C40A2}"/>
              </a:ext>
            </a:extLst>
          </p:cNvPr>
          <p:cNvSpPr/>
          <p:nvPr/>
        </p:nvSpPr>
        <p:spPr>
          <a:xfrm rot="16200000">
            <a:off x="11104882" y="412961"/>
            <a:ext cx="955041" cy="455408"/>
          </a:xfrm>
          <a:prstGeom prst="rect">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DDR</a:t>
            </a:r>
          </a:p>
        </p:txBody>
      </p:sp>
      <p:sp>
        <p:nvSpPr>
          <p:cNvPr id="84" name="Rectangle 83">
            <a:extLst>
              <a:ext uri="{FF2B5EF4-FFF2-40B4-BE49-F238E27FC236}">
                <a16:creationId xmlns:a16="http://schemas.microsoft.com/office/drawing/2014/main" id="{8A76C1BB-ED4A-40EC-9A48-6395D98725AD}"/>
              </a:ext>
            </a:extLst>
          </p:cNvPr>
          <p:cNvSpPr/>
          <p:nvPr/>
        </p:nvSpPr>
        <p:spPr>
          <a:xfrm>
            <a:off x="10393585" y="4664348"/>
            <a:ext cx="1592475" cy="1436635"/>
          </a:xfrm>
          <a:prstGeom prst="rect">
            <a:avLst/>
          </a:prstGeom>
          <a:solidFill>
            <a:srgbClr val="FFA300"/>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Config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Intel Clear"/>
                <a:ea typeface="+mn-ea"/>
                <a:cs typeface="Arial"/>
              </a:rPr>
              <a:t>Engine</a:t>
            </a:r>
          </a:p>
        </p:txBody>
      </p:sp>
      <p:cxnSp>
        <p:nvCxnSpPr>
          <p:cNvPr id="85" name="Straight Arrow Connector 84">
            <a:extLst>
              <a:ext uri="{FF2B5EF4-FFF2-40B4-BE49-F238E27FC236}">
                <a16:creationId xmlns:a16="http://schemas.microsoft.com/office/drawing/2014/main" id="{4571B06E-8B89-4B83-B941-78C6ADBE5810}"/>
              </a:ext>
            </a:extLst>
          </p:cNvPr>
          <p:cNvCxnSpPr>
            <a:cxnSpLocks/>
          </p:cNvCxnSpPr>
          <p:nvPr/>
        </p:nvCxnSpPr>
        <p:spPr>
          <a:xfrm flipH="1">
            <a:off x="10030801" y="1992716"/>
            <a:ext cx="362784" cy="0"/>
          </a:xfrm>
          <a:prstGeom prst="straightConnector1">
            <a:avLst/>
          </a:prstGeom>
          <a:noFill/>
          <a:ln w="25400" cap="flat" cmpd="sng" algn="ctr">
            <a:solidFill>
              <a:srgbClr val="0071C5"/>
            </a:solidFill>
            <a:prstDash val="solid"/>
            <a:headEnd type="triangle" w="med" len="med"/>
            <a:tailEnd type="triangle" w="med" len="med"/>
          </a:ln>
          <a:effectLst/>
        </p:spPr>
      </p:cxnSp>
      <p:cxnSp>
        <p:nvCxnSpPr>
          <p:cNvPr id="86" name="Straight Arrow Connector 85">
            <a:extLst>
              <a:ext uri="{FF2B5EF4-FFF2-40B4-BE49-F238E27FC236}">
                <a16:creationId xmlns:a16="http://schemas.microsoft.com/office/drawing/2014/main" id="{F078AAA7-8A03-4034-80DB-93CB75FB5376}"/>
              </a:ext>
            </a:extLst>
          </p:cNvPr>
          <p:cNvCxnSpPr>
            <a:cxnSpLocks/>
          </p:cNvCxnSpPr>
          <p:nvPr/>
        </p:nvCxnSpPr>
        <p:spPr>
          <a:xfrm flipV="1">
            <a:off x="9644655" y="4895417"/>
            <a:ext cx="0" cy="379439"/>
          </a:xfrm>
          <a:prstGeom prst="straightConnector1">
            <a:avLst/>
          </a:prstGeom>
          <a:noFill/>
          <a:ln w="25400" cap="flat" cmpd="sng" algn="ctr">
            <a:solidFill>
              <a:srgbClr val="0071C5"/>
            </a:solidFill>
            <a:prstDash val="solid"/>
            <a:headEnd type="triangle" w="med" len="med"/>
            <a:tailEnd type="triangle" w="med" len="med"/>
          </a:ln>
          <a:effectLst/>
        </p:spPr>
      </p:cxnSp>
      <p:sp>
        <p:nvSpPr>
          <p:cNvPr id="87" name="Arrow: Up-Down 86">
            <a:extLst>
              <a:ext uri="{FF2B5EF4-FFF2-40B4-BE49-F238E27FC236}">
                <a16:creationId xmlns:a16="http://schemas.microsoft.com/office/drawing/2014/main" id="{55E74B13-3141-4DBD-97F2-A4AAE33B116E}"/>
              </a:ext>
            </a:extLst>
          </p:cNvPr>
          <p:cNvSpPr/>
          <p:nvPr/>
        </p:nvSpPr>
        <p:spPr>
          <a:xfrm>
            <a:off x="8968921" y="2410250"/>
            <a:ext cx="373625" cy="2044497"/>
          </a:xfrm>
          <a:prstGeom prst="upDownArrow">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mn-ea"/>
              <a:cs typeface="Arial"/>
            </a:endParaRPr>
          </a:p>
        </p:txBody>
      </p:sp>
      <p:sp>
        <p:nvSpPr>
          <p:cNvPr id="88" name="Arrow: Left 87">
            <a:extLst>
              <a:ext uri="{FF2B5EF4-FFF2-40B4-BE49-F238E27FC236}">
                <a16:creationId xmlns:a16="http://schemas.microsoft.com/office/drawing/2014/main" id="{2EA8B30B-7234-47AF-B6CF-EFDDB805E8B1}"/>
              </a:ext>
            </a:extLst>
          </p:cNvPr>
          <p:cNvSpPr/>
          <p:nvPr/>
        </p:nvSpPr>
        <p:spPr>
          <a:xfrm>
            <a:off x="8455160" y="3263209"/>
            <a:ext cx="631713" cy="366752"/>
          </a:xfrm>
          <a:prstGeom prst="leftArrow">
            <a:avLst/>
          </a:prstGeom>
          <a:solidFill>
            <a:srgbClr val="0071C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mn-ea"/>
              <a:cs typeface="Arial"/>
            </a:endParaRPr>
          </a:p>
        </p:txBody>
      </p:sp>
      <p:cxnSp>
        <p:nvCxnSpPr>
          <p:cNvPr id="89" name="Straight Arrow Connector 88">
            <a:extLst>
              <a:ext uri="{FF2B5EF4-FFF2-40B4-BE49-F238E27FC236}">
                <a16:creationId xmlns:a16="http://schemas.microsoft.com/office/drawing/2014/main" id="{0467401C-CB5D-4324-9FD0-7E340FD394C5}"/>
              </a:ext>
            </a:extLst>
          </p:cNvPr>
          <p:cNvCxnSpPr>
            <a:cxnSpLocks/>
          </p:cNvCxnSpPr>
          <p:nvPr/>
        </p:nvCxnSpPr>
        <p:spPr>
          <a:xfrm flipV="1">
            <a:off x="8730255" y="4895417"/>
            <a:ext cx="0" cy="379439"/>
          </a:xfrm>
          <a:prstGeom prst="straightConnector1">
            <a:avLst/>
          </a:prstGeom>
          <a:noFill/>
          <a:ln w="25400" cap="flat" cmpd="sng" algn="ctr">
            <a:solidFill>
              <a:srgbClr val="0071C5"/>
            </a:solidFill>
            <a:prstDash val="solid"/>
            <a:headEnd type="triangle" w="med" len="med"/>
            <a:tailEnd type="triangle" w="med" len="med"/>
          </a:ln>
          <a:effectLst/>
        </p:spPr>
      </p:cxnSp>
      <p:cxnSp>
        <p:nvCxnSpPr>
          <p:cNvPr id="90" name="Straight Arrow Connector 89">
            <a:extLst>
              <a:ext uri="{FF2B5EF4-FFF2-40B4-BE49-F238E27FC236}">
                <a16:creationId xmlns:a16="http://schemas.microsoft.com/office/drawing/2014/main" id="{E3A00E4B-BF72-4C19-BB85-F37FEE134A28}"/>
              </a:ext>
            </a:extLst>
          </p:cNvPr>
          <p:cNvCxnSpPr>
            <a:cxnSpLocks/>
          </p:cNvCxnSpPr>
          <p:nvPr/>
        </p:nvCxnSpPr>
        <p:spPr>
          <a:xfrm flipV="1">
            <a:off x="7796189" y="4895417"/>
            <a:ext cx="0" cy="379439"/>
          </a:xfrm>
          <a:prstGeom prst="straightConnector1">
            <a:avLst/>
          </a:prstGeom>
          <a:noFill/>
          <a:ln w="25400" cap="flat" cmpd="sng" algn="ctr">
            <a:solidFill>
              <a:srgbClr val="0071C5"/>
            </a:solidFill>
            <a:prstDash val="solid"/>
            <a:headEnd type="triangle" w="med" len="med"/>
            <a:tailEnd type="triangle" w="med" len="med"/>
          </a:ln>
          <a:effectLst/>
        </p:spPr>
      </p:cxnSp>
      <p:cxnSp>
        <p:nvCxnSpPr>
          <p:cNvPr id="91" name="Straight Arrow Connector 90">
            <a:extLst>
              <a:ext uri="{FF2B5EF4-FFF2-40B4-BE49-F238E27FC236}">
                <a16:creationId xmlns:a16="http://schemas.microsoft.com/office/drawing/2014/main" id="{C6347179-4108-44B6-94DC-855F59480D5A}"/>
              </a:ext>
            </a:extLst>
          </p:cNvPr>
          <p:cNvCxnSpPr>
            <a:cxnSpLocks/>
          </p:cNvCxnSpPr>
          <p:nvPr/>
        </p:nvCxnSpPr>
        <p:spPr>
          <a:xfrm flipV="1">
            <a:off x="6940784" y="4895417"/>
            <a:ext cx="0" cy="379439"/>
          </a:xfrm>
          <a:prstGeom prst="straightConnector1">
            <a:avLst/>
          </a:prstGeom>
          <a:noFill/>
          <a:ln w="25400" cap="flat" cmpd="sng" algn="ctr">
            <a:solidFill>
              <a:srgbClr val="0071C5"/>
            </a:solidFill>
            <a:prstDash val="solid"/>
            <a:headEnd type="triangle" w="med" len="med"/>
            <a:tailEnd type="triangle" w="med" len="med"/>
          </a:ln>
          <a:effectLst/>
        </p:spPr>
      </p:cxnSp>
      <p:cxnSp>
        <p:nvCxnSpPr>
          <p:cNvPr id="92" name="Straight Arrow Connector 91">
            <a:extLst>
              <a:ext uri="{FF2B5EF4-FFF2-40B4-BE49-F238E27FC236}">
                <a16:creationId xmlns:a16="http://schemas.microsoft.com/office/drawing/2014/main" id="{C03E1E98-930E-4504-B220-C5B2DED379DC}"/>
              </a:ext>
            </a:extLst>
          </p:cNvPr>
          <p:cNvCxnSpPr>
            <a:cxnSpLocks/>
            <a:endCxn id="81" idx="0"/>
          </p:cNvCxnSpPr>
          <p:nvPr/>
        </p:nvCxnSpPr>
        <p:spPr>
          <a:xfrm>
            <a:off x="11191254" y="1181707"/>
            <a:ext cx="1" cy="421192"/>
          </a:xfrm>
          <a:prstGeom prst="straightConnector1">
            <a:avLst/>
          </a:prstGeom>
          <a:noFill/>
          <a:ln w="25400" cap="flat" cmpd="sng" algn="ctr">
            <a:solidFill>
              <a:srgbClr val="0071C5"/>
            </a:solidFill>
            <a:prstDash val="solid"/>
            <a:headEnd type="triangle" w="med" len="med"/>
            <a:tailEnd type="triangle" w="med" len="med"/>
          </a:ln>
          <a:effectLst/>
        </p:spPr>
      </p:cxnSp>
    </p:spTree>
    <p:custDataLst>
      <p:tags r:id="rId1"/>
    </p:custDataLst>
    <p:extLst>
      <p:ext uri="{BB962C8B-B14F-4D97-AF65-F5344CB8AC3E}">
        <p14:creationId xmlns:p14="http://schemas.microsoft.com/office/powerpoint/2010/main" val="306263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163F82-8D89-4F92-997B-EE735CD8D5CF}"/>
              </a:ext>
            </a:extLst>
          </p:cNvPr>
          <p:cNvSpPr>
            <a:spLocks noGrp="1"/>
          </p:cNvSpPr>
          <p:nvPr>
            <p:ph type="title"/>
          </p:nvPr>
        </p:nvSpPr>
        <p:spPr/>
        <p:txBody>
          <a:bodyPr/>
          <a:lstStyle/>
          <a:p>
            <a:r>
              <a:rPr lang="en-US" sz="6000" dirty="0"/>
              <a:t>Support for Different Topologies</a:t>
            </a:r>
          </a:p>
        </p:txBody>
      </p:sp>
      <p:sp>
        <p:nvSpPr>
          <p:cNvPr id="2" name="Slide Number Placeholder 1">
            <a:extLst>
              <a:ext uri="{FF2B5EF4-FFF2-40B4-BE49-F238E27FC236}">
                <a16:creationId xmlns:a16="http://schemas.microsoft.com/office/drawing/2014/main" id="{684D858D-2494-49F8-9328-D5371061D8E6}"/>
              </a:ext>
            </a:extLst>
          </p:cNvPr>
          <p:cNvSpPr>
            <a:spLocks noGrp="1"/>
          </p:cNvSpPr>
          <p:nvPr>
            <p:ph type="sldNum" sz="quarter" idx="12"/>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E2556C5-CE8C-6547-B838-EA80C61A4AF7}" type="slidenum">
              <a:rPr kumimoji="0" lang="en-US" sz="1067" b="0" i="0" u="none" strike="noStrike" kern="1200" cap="none" spc="0" normalizeH="0" baseline="0" noProof="0">
                <a:ln>
                  <a:noFill/>
                </a:ln>
                <a:solidFill>
                  <a:prstClr val="white"/>
                </a:solidFill>
                <a:effectLst/>
                <a:uLnTx/>
                <a:uFillTx/>
                <a:latin typeface="Intel Clear"/>
                <a:ea typeface="+mn-ea"/>
                <a:cs typeface="Intel Clear"/>
              </a:rPr>
              <a:pPr marL="0" marR="0" lvl="0" indent="0" algn="r" defTabSz="609585" rtl="0" eaLnBrk="1" fontAlgn="auto" latinLnBrk="0" hangingPunct="1">
                <a:lnSpc>
                  <a:spcPct val="100000"/>
                </a:lnSpc>
                <a:spcBef>
                  <a:spcPts val="0"/>
                </a:spcBef>
                <a:spcAft>
                  <a:spcPts val="0"/>
                </a:spcAft>
                <a:buClrTx/>
                <a:buSzTx/>
                <a:buFontTx/>
                <a:buNone/>
                <a:tabLst/>
                <a:defRPr/>
              </a:pPr>
              <a:t>8</a:t>
            </a:fld>
            <a:endParaRPr kumimoji="0" lang="en-US" sz="1067"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28" name="Content Placeholder 27">
            <a:extLst>
              <a:ext uri="{FF2B5EF4-FFF2-40B4-BE49-F238E27FC236}">
                <a16:creationId xmlns:a16="http://schemas.microsoft.com/office/drawing/2014/main" id="{E1007095-A0DC-43FC-92D8-03FF32562073}"/>
              </a:ext>
            </a:extLst>
          </p:cNvPr>
          <p:cNvSpPr>
            <a:spLocks noGrp="1"/>
          </p:cNvSpPr>
          <p:nvPr>
            <p:ph sz="quarter" idx="4294967295"/>
          </p:nvPr>
        </p:nvSpPr>
        <p:spPr>
          <a:xfrm>
            <a:off x="0" y="1419225"/>
            <a:ext cx="12192000" cy="4568825"/>
          </a:xfrm>
        </p:spPr>
        <p:txBody>
          <a:bodyPr/>
          <a:lstStyle/>
          <a:p>
            <a:pPr algn="ctr"/>
            <a:r>
              <a:rPr lang="en-US" dirty="0"/>
              <a:t>Adapts to support new or evolving networks</a:t>
            </a:r>
          </a:p>
        </p:txBody>
      </p:sp>
      <p:grpSp>
        <p:nvGrpSpPr>
          <p:cNvPr id="3" name="Group 2">
            <a:extLst>
              <a:ext uri="{FF2B5EF4-FFF2-40B4-BE49-F238E27FC236}">
                <a16:creationId xmlns:a16="http://schemas.microsoft.com/office/drawing/2014/main" id="{29BA68F9-86E2-4A4E-AFC8-037603397DA6}"/>
              </a:ext>
            </a:extLst>
          </p:cNvPr>
          <p:cNvGrpSpPr/>
          <p:nvPr/>
        </p:nvGrpSpPr>
        <p:grpSpPr>
          <a:xfrm>
            <a:off x="277481" y="2062783"/>
            <a:ext cx="5570427" cy="4239576"/>
            <a:chOff x="277481" y="2062783"/>
            <a:chExt cx="5570427" cy="4239576"/>
          </a:xfrm>
        </p:grpSpPr>
        <p:sp>
          <p:nvSpPr>
            <p:cNvPr id="7" name="Rectangle 6">
              <a:extLst>
                <a:ext uri="{FF2B5EF4-FFF2-40B4-BE49-F238E27FC236}">
                  <a16:creationId xmlns:a16="http://schemas.microsoft.com/office/drawing/2014/main" id="{7467B722-4FFE-409C-97CB-462577EBF3B3}"/>
                </a:ext>
              </a:extLst>
            </p:cNvPr>
            <p:cNvSpPr/>
            <p:nvPr/>
          </p:nvSpPr>
          <p:spPr>
            <a:xfrm>
              <a:off x="277481" y="2062783"/>
              <a:ext cx="5570427" cy="423957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sp>
          <p:nvSpPr>
            <p:cNvPr id="9" name="Rectangle 8">
              <a:extLst>
                <a:ext uri="{FF2B5EF4-FFF2-40B4-BE49-F238E27FC236}">
                  <a16:creationId xmlns:a16="http://schemas.microsoft.com/office/drawing/2014/main" id="{0BCACD93-2BEB-4133-B486-0DFB642F82AA}"/>
                </a:ext>
              </a:extLst>
            </p:cNvPr>
            <p:cNvSpPr/>
            <p:nvPr/>
          </p:nvSpPr>
          <p:spPr>
            <a:xfrm>
              <a:off x="454813" y="2594210"/>
              <a:ext cx="3209811" cy="254975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Convolution PE Array</a:t>
              </a:r>
            </a:p>
          </p:txBody>
        </p:sp>
        <p:sp>
          <p:nvSpPr>
            <p:cNvPr id="10" name="Rectangle 9">
              <a:extLst>
                <a:ext uri="{FF2B5EF4-FFF2-40B4-BE49-F238E27FC236}">
                  <a16:creationId xmlns:a16="http://schemas.microsoft.com/office/drawing/2014/main" id="{1CBFE263-3BF7-421E-8D95-441865B86FEC}"/>
                </a:ext>
              </a:extLst>
            </p:cNvPr>
            <p:cNvSpPr/>
            <p:nvPr/>
          </p:nvSpPr>
          <p:spPr>
            <a:xfrm>
              <a:off x="454814" y="5195754"/>
              <a:ext cx="4146591" cy="2912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Crossbar</a:t>
              </a:r>
            </a:p>
          </p:txBody>
        </p:sp>
        <p:sp>
          <p:nvSpPr>
            <p:cNvPr id="11" name="Rectangle 10">
              <a:extLst>
                <a:ext uri="{FF2B5EF4-FFF2-40B4-BE49-F238E27FC236}">
                  <a16:creationId xmlns:a16="http://schemas.microsoft.com/office/drawing/2014/main" id="{5187F223-CB3D-4A19-8D8F-22730078FE09}"/>
                </a:ext>
              </a:extLst>
            </p:cNvPr>
            <p:cNvSpPr/>
            <p:nvPr/>
          </p:nvSpPr>
          <p:spPr>
            <a:xfrm>
              <a:off x="454815" y="5693577"/>
              <a:ext cx="757084" cy="563635"/>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Intel Clear"/>
                  <a:ea typeface="+mn-ea"/>
                  <a:cs typeface="Arial"/>
                </a:rPr>
                <a:t>ReLU</a:t>
              </a:r>
              <a:endParaRPr kumimoji="0" lang="en-US" sz="1200" b="0" i="0" u="none" strike="noStrike" kern="1200" cap="none" spc="0" normalizeH="0" baseline="0" noProof="0" dirty="0">
                <a:ln>
                  <a:noFill/>
                </a:ln>
                <a:solidFill>
                  <a:prstClr val="white"/>
                </a:solidFill>
                <a:effectLst/>
                <a:uLnTx/>
                <a:uFillTx/>
                <a:latin typeface="Intel Clear"/>
                <a:ea typeface="+mn-ea"/>
                <a:cs typeface="Arial"/>
              </a:endParaRPr>
            </a:p>
          </p:txBody>
        </p:sp>
        <p:sp>
          <p:nvSpPr>
            <p:cNvPr id="12" name="Rectangle 11">
              <a:extLst>
                <a:ext uri="{FF2B5EF4-FFF2-40B4-BE49-F238E27FC236}">
                  <a16:creationId xmlns:a16="http://schemas.microsoft.com/office/drawing/2014/main" id="{C3E6EF10-1DD8-4A0B-B254-D775D1DDD478}"/>
                </a:ext>
              </a:extLst>
            </p:cNvPr>
            <p:cNvSpPr/>
            <p:nvPr/>
          </p:nvSpPr>
          <p:spPr>
            <a:xfrm>
              <a:off x="2147529" y="5693577"/>
              <a:ext cx="757084" cy="563635"/>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Arial"/>
                </a:rPr>
                <a:t>Norm</a:t>
              </a:r>
            </a:p>
          </p:txBody>
        </p:sp>
        <p:sp>
          <p:nvSpPr>
            <p:cNvPr id="13" name="Rectangle 12">
              <a:extLst>
                <a:ext uri="{FF2B5EF4-FFF2-40B4-BE49-F238E27FC236}">
                  <a16:creationId xmlns:a16="http://schemas.microsoft.com/office/drawing/2014/main" id="{7BA8489D-ADCF-4D60-8CDE-7CF2519F1463}"/>
                </a:ext>
              </a:extLst>
            </p:cNvPr>
            <p:cNvSpPr/>
            <p:nvPr/>
          </p:nvSpPr>
          <p:spPr>
            <a:xfrm>
              <a:off x="3630950" y="5693577"/>
              <a:ext cx="970455" cy="563635"/>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Intel Clear"/>
                  <a:ea typeface="+mn-ea"/>
                  <a:cs typeface="Arial"/>
                </a:rPr>
                <a:t>MaxPool</a:t>
              </a:r>
              <a:endParaRPr kumimoji="0" lang="en-US" sz="1200" b="0" i="0" u="none" strike="noStrike" kern="1200" cap="none" spc="0" normalizeH="0" baseline="0" noProof="0" dirty="0">
                <a:ln>
                  <a:noFill/>
                </a:ln>
                <a:solidFill>
                  <a:prstClr val="white"/>
                </a:solidFill>
                <a:effectLst/>
                <a:uLnTx/>
                <a:uFillTx/>
                <a:latin typeface="Intel Clear"/>
                <a:ea typeface="+mn-ea"/>
                <a:cs typeface="Arial"/>
              </a:endParaRPr>
            </a:p>
          </p:txBody>
        </p:sp>
        <p:sp>
          <p:nvSpPr>
            <p:cNvPr id="16" name="Rectangle 15">
              <a:extLst>
                <a:ext uri="{FF2B5EF4-FFF2-40B4-BE49-F238E27FC236}">
                  <a16:creationId xmlns:a16="http://schemas.microsoft.com/office/drawing/2014/main" id="{649F7275-89A1-4B6F-8468-DA507761F961}"/>
                </a:ext>
              </a:extLst>
            </p:cNvPr>
            <p:cNvSpPr/>
            <p:nvPr/>
          </p:nvSpPr>
          <p:spPr>
            <a:xfrm>
              <a:off x="4657701" y="2149865"/>
              <a:ext cx="1083881" cy="307475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Memory </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Reader</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/Writer</a:t>
              </a:r>
            </a:p>
          </p:txBody>
        </p:sp>
        <p:sp>
          <p:nvSpPr>
            <p:cNvPr id="17" name="Rectangle 16">
              <a:extLst>
                <a:ext uri="{FF2B5EF4-FFF2-40B4-BE49-F238E27FC236}">
                  <a16:creationId xmlns:a16="http://schemas.microsoft.com/office/drawing/2014/main" id="{F133C09B-2BD4-463D-9254-8AAF8CEA9E84}"/>
                </a:ext>
              </a:extLst>
            </p:cNvPr>
            <p:cNvSpPr/>
            <p:nvPr/>
          </p:nvSpPr>
          <p:spPr>
            <a:xfrm>
              <a:off x="454814" y="2149865"/>
              <a:ext cx="3957061" cy="3368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Feature Map Cache</a:t>
              </a:r>
            </a:p>
          </p:txBody>
        </p:sp>
        <p:sp>
          <p:nvSpPr>
            <p:cNvPr id="19" name="Rectangle 18">
              <a:extLst>
                <a:ext uri="{FF2B5EF4-FFF2-40B4-BE49-F238E27FC236}">
                  <a16:creationId xmlns:a16="http://schemas.microsoft.com/office/drawing/2014/main" id="{2D231F19-481E-4B40-A07C-3E44103D459C}"/>
                </a:ext>
              </a:extLst>
            </p:cNvPr>
            <p:cNvSpPr/>
            <p:nvPr/>
          </p:nvSpPr>
          <p:spPr>
            <a:xfrm>
              <a:off x="4657701" y="5285014"/>
              <a:ext cx="1083881" cy="9721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Config</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Engine</a:t>
              </a:r>
            </a:p>
          </p:txBody>
        </p:sp>
        <p:cxnSp>
          <p:nvCxnSpPr>
            <p:cNvPr id="20" name="Straight Arrow Connector 19">
              <a:extLst>
                <a:ext uri="{FF2B5EF4-FFF2-40B4-BE49-F238E27FC236}">
                  <a16:creationId xmlns:a16="http://schemas.microsoft.com/office/drawing/2014/main" id="{62783750-BF04-41D4-8DD0-43F79EF69A71}"/>
                </a:ext>
              </a:extLst>
            </p:cNvPr>
            <p:cNvCxnSpPr>
              <a:cxnSpLocks/>
            </p:cNvCxnSpPr>
            <p:nvPr/>
          </p:nvCxnSpPr>
          <p:spPr>
            <a:xfrm flipH="1">
              <a:off x="4401241" y="2279604"/>
              <a:ext cx="274320" cy="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2" name="Arrow: Up-Down 21">
              <a:extLst>
                <a:ext uri="{FF2B5EF4-FFF2-40B4-BE49-F238E27FC236}">
                  <a16:creationId xmlns:a16="http://schemas.microsoft.com/office/drawing/2014/main" id="{865DE87E-34D4-468F-876D-C739D78C7D2F}"/>
                </a:ext>
              </a:extLst>
            </p:cNvPr>
            <p:cNvSpPr/>
            <p:nvPr/>
          </p:nvSpPr>
          <p:spPr>
            <a:xfrm>
              <a:off x="4032830" y="2505042"/>
              <a:ext cx="373625" cy="2638919"/>
            </a:xfrm>
            <a:prstGeom prst="up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sp>
          <p:nvSpPr>
            <p:cNvPr id="23" name="Arrow: Left 22">
              <a:extLst>
                <a:ext uri="{FF2B5EF4-FFF2-40B4-BE49-F238E27FC236}">
                  <a16:creationId xmlns:a16="http://schemas.microsoft.com/office/drawing/2014/main" id="{7094B649-1356-479E-9314-86A29337FF9E}"/>
                </a:ext>
              </a:extLst>
            </p:cNvPr>
            <p:cNvSpPr/>
            <p:nvPr/>
          </p:nvSpPr>
          <p:spPr>
            <a:xfrm>
              <a:off x="3642989" y="3493769"/>
              <a:ext cx="631713" cy="366752"/>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cxnSp>
          <p:nvCxnSpPr>
            <p:cNvPr id="24" name="Straight Arrow Connector 23">
              <a:extLst>
                <a:ext uri="{FF2B5EF4-FFF2-40B4-BE49-F238E27FC236}">
                  <a16:creationId xmlns:a16="http://schemas.microsoft.com/office/drawing/2014/main" id="{7C1B2D22-2903-466E-9AD6-986F840DE540}"/>
                </a:ext>
              </a:extLst>
            </p:cNvPr>
            <p:cNvCxnSpPr>
              <a:cxnSpLocks/>
            </p:cNvCxnSpPr>
            <p:nvPr/>
          </p:nvCxnSpPr>
          <p:spPr>
            <a:xfrm flipV="1">
              <a:off x="4077663" y="5484267"/>
              <a:ext cx="0" cy="18288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0EAA2FF-B8A8-4770-B4EB-B8B40DD0E505}"/>
                </a:ext>
              </a:extLst>
            </p:cNvPr>
            <p:cNvCxnSpPr>
              <a:cxnSpLocks/>
            </p:cNvCxnSpPr>
            <p:nvPr/>
          </p:nvCxnSpPr>
          <p:spPr>
            <a:xfrm flipV="1">
              <a:off x="2545088" y="5484267"/>
              <a:ext cx="0" cy="18288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CE828E6-7B28-4110-8371-143D639D7866}"/>
                </a:ext>
              </a:extLst>
            </p:cNvPr>
            <p:cNvCxnSpPr>
              <a:cxnSpLocks/>
            </p:cNvCxnSpPr>
            <p:nvPr/>
          </p:nvCxnSpPr>
          <p:spPr>
            <a:xfrm flipV="1">
              <a:off x="839077" y="5484267"/>
              <a:ext cx="0" cy="18288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44" name="Rectangle 43">
            <a:extLst>
              <a:ext uri="{FF2B5EF4-FFF2-40B4-BE49-F238E27FC236}">
                <a16:creationId xmlns:a16="http://schemas.microsoft.com/office/drawing/2014/main" id="{3E99A0FA-0D68-438F-B616-A41D3C4973C0}"/>
              </a:ext>
            </a:extLst>
          </p:cNvPr>
          <p:cNvSpPr/>
          <p:nvPr/>
        </p:nvSpPr>
        <p:spPr>
          <a:xfrm>
            <a:off x="6574245" y="2067020"/>
            <a:ext cx="5570427" cy="423957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sp>
        <p:nvSpPr>
          <p:cNvPr id="45" name="Rectangle 44">
            <a:extLst>
              <a:ext uri="{FF2B5EF4-FFF2-40B4-BE49-F238E27FC236}">
                <a16:creationId xmlns:a16="http://schemas.microsoft.com/office/drawing/2014/main" id="{5662D436-A2F6-4583-8AA1-7AA3F6236D37}"/>
              </a:ext>
            </a:extLst>
          </p:cNvPr>
          <p:cNvSpPr/>
          <p:nvPr/>
        </p:nvSpPr>
        <p:spPr>
          <a:xfrm>
            <a:off x="6751577" y="2598447"/>
            <a:ext cx="3209811" cy="13007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Convolution PE Array</a:t>
            </a:r>
          </a:p>
        </p:txBody>
      </p:sp>
      <p:sp>
        <p:nvSpPr>
          <p:cNvPr id="46" name="Rectangle 45">
            <a:extLst>
              <a:ext uri="{FF2B5EF4-FFF2-40B4-BE49-F238E27FC236}">
                <a16:creationId xmlns:a16="http://schemas.microsoft.com/office/drawing/2014/main" id="{78EA9527-4A3E-4572-95F4-C00677679D03}"/>
              </a:ext>
            </a:extLst>
          </p:cNvPr>
          <p:cNvSpPr/>
          <p:nvPr/>
        </p:nvSpPr>
        <p:spPr>
          <a:xfrm>
            <a:off x="6608956" y="3994326"/>
            <a:ext cx="4289213" cy="2912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Crossbar</a:t>
            </a:r>
          </a:p>
        </p:txBody>
      </p:sp>
      <p:sp>
        <p:nvSpPr>
          <p:cNvPr id="47" name="Rectangle 46">
            <a:extLst>
              <a:ext uri="{FF2B5EF4-FFF2-40B4-BE49-F238E27FC236}">
                <a16:creationId xmlns:a16="http://schemas.microsoft.com/office/drawing/2014/main" id="{3DC8CDF1-4BCA-42E6-A0C3-AD2704FAEEF6}"/>
              </a:ext>
            </a:extLst>
          </p:cNvPr>
          <p:cNvSpPr/>
          <p:nvPr/>
        </p:nvSpPr>
        <p:spPr>
          <a:xfrm>
            <a:off x="7473595" y="5709569"/>
            <a:ext cx="757084" cy="563635"/>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Intel Clear"/>
                <a:ea typeface="+mn-ea"/>
                <a:cs typeface="Arial"/>
              </a:rPr>
              <a:t>ReLU</a:t>
            </a:r>
            <a:endParaRPr kumimoji="0" lang="en-US" sz="1200" b="0" i="0" u="none" strike="noStrike" kern="1200" cap="none" spc="0" normalizeH="0" baseline="0" noProof="0" dirty="0">
              <a:ln>
                <a:noFill/>
              </a:ln>
              <a:solidFill>
                <a:prstClr val="white"/>
              </a:solidFill>
              <a:effectLst/>
              <a:uLnTx/>
              <a:uFillTx/>
              <a:latin typeface="Intel Clear"/>
              <a:ea typeface="+mn-ea"/>
              <a:cs typeface="Arial"/>
            </a:endParaRPr>
          </a:p>
        </p:txBody>
      </p:sp>
      <p:sp>
        <p:nvSpPr>
          <p:cNvPr id="48" name="Rectangle 47">
            <a:extLst>
              <a:ext uri="{FF2B5EF4-FFF2-40B4-BE49-F238E27FC236}">
                <a16:creationId xmlns:a16="http://schemas.microsoft.com/office/drawing/2014/main" id="{7EA89607-F12D-4232-A078-06B82E787B82}"/>
              </a:ext>
            </a:extLst>
          </p:cNvPr>
          <p:cNvSpPr/>
          <p:nvPr/>
        </p:nvSpPr>
        <p:spPr>
          <a:xfrm>
            <a:off x="8318070" y="5709569"/>
            <a:ext cx="757084" cy="563635"/>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Arial"/>
              </a:rPr>
              <a:t>Norm</a:t>
            </a:r>
          </a:p>
        </p:txBody>
      </p:sp>
      <p:sp>
        <p:nvSpPr>
          <p:cNvPr id="49" name="Rectangle 48">
            <a:extLst>
              <a:ext uri="{FF2B5EF4-FFF2-40B4-BE49-F238E27FC236}">
                <a16:creationId xmlns:a16="http://schemas.microsoft.com/office/drawing/2014/main" id="{64492A95-03EB-43AB-B81D-96ECA6EADFBC}"/>
              </a:ext>
            </a:extLst>
          </p:cNvPr>
          <p:cNvSpPr/>
          <p:nvPr/>
        </p:nvSpPr>
        <p:spPr>
          <a:xfrm>
            <a:off x="10054421" y="5709569"/>
            <a:ext cx="843747" cy="563635"/>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Intel Clear"/>
                <a:ea typeface="+mn-ea"/>
                <a:cs typeface="Arial"/>
              </a:rPr>
              <a:t>MaxPool</a:t>
            </a:r>
            <a:endParaRPr kumimoji="0" lang="en-US" sz="1200" b="0" i="0" u="none" strike="noStrike" kern="1200" cap="none" spc="0" normalizeH="0" baseline="0" noProof="0" dirty="0">
              <a:ln>
                <a:noFill/>
              </a:ln>
              <a:solidFill>
                <a:prstClr val="white"/>
              </a:solidFill>
              <a:effectLst/>
              <a:uLnTx/>
              <a:uFillTx/>
              <a:latin typeface="Intel Clear"/>
              <a:ea typeface="+mn-ea"/>
              <a:cs typeface="Arial"/>
            </a:endParaRPr>
          </a:p>
        </p:txBody>
      </p:sp>
      <p:sp>
        <p:nvSpPr>
          <p:cNvPr id="50" name="Rectangle 49">
            <a:extLst>
              <a:ext uri="{FF2B5EF4-FFF2-40B4-BE49-F238E27FC236}">
                <a16:creationId xmlns:a16="http://schemas.microsoft.com/office/drawing/2014/main" id="{F7D0DCAC-7768-4663-A2C1-57FDF5BB36F8}"/>
              </a:ext>
            </a:extLst>
          </p:cNvPr>
          <p:cNvSpPr/>
          <p:nvPr/>
        </p:nvSpPr>
        <p:spPr>
          <a:xfrm>
            <a:off x="10954466" y="2154104"/>
            <a:ext cx="1083881" cy="307475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Memory </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Reader</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/Writer</a:t>
            </a:r>
          </a:p>
        </p:txBody>
      </p:sp>
      <p:sp>
        <p:nvSpPr>
          <p:cNvPr id="51" name="Rectangle 50">
            <a:extLst>
              <a:ext uri="{FF2B5EF4-FFF2-40B4-BE49-F238E27FC236}">
                <a16:creationId xmlns:a16="http://schemas.microsoft.com/office/drawing/2014/main" id="{86E77E75-6A76-4AB8-95D6-06FB62C6D838}"/>
              </a:ext>
            </a:extLst>
          </p:cNvPr>
          <p:cNvSpPr/>
          <p:nvPr/>
        </p:nvSpPr>
        <p:spPr>
          <a:xfrm>
            <a:off x="6751579" y="2154101"/>
            <a:ext cx="3957061" cy="3368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Feature Map Cache</a:t>
            </a:r>
          </a:p>
        </p:txBody>
      </p:sp>
      <p:sp>
        <p:nvSpPr>
          <p:cNvPr id="52" name="Rectangle 51">
            <a:extLst>
              <a:ext uri="{FF2B5EF4-FFF2-40B4-BE49-F238E27FC236}">
                <a16:creationId xmlns:a16="http://schemas.microsoft.com/office/drawing/2014/main" id="{0BF3DD46-0D8F-4E16-81A8-8BC0A5A60E67}"/>
              </a:ext>
            </a:extLst>
          </p:cNvPr>
          <p:cNvSpPr/>
          <p:nvPr/>
        </p:nvSpPr>
        <p:spPr>
          <a:xfrm>
            <a:off x="10954466" y="5289251"/>
            <a:ext cx="1083881" cy="9721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Config</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Engine</a:t>
            </a:r>
          </a:p>
        </p:txBody>
      </p:sp>
      <p:cxnSp>
        <p:nvCxnSpPr>
          <p:cNvPr id="53" name="Straight Arrow Connector 52">
            <a:extLst>
              <a:ext uri="{FF2B5EF4-FFF2-40B4-BE49-F238E27FC236}">
                <a16:creationId xmlns:a16="http://schemas.microsoft.com/office/drawing/2014/main" id="{5D9AC24A-AAE1-4792-96E9-87130329509B}"/>
              </a:ext>
            </a:extLst>
          </p:cNvPr>
          <p:cNvCxnSpPr>
            <a:cxnSpLocks/>
          </p:cNvCxnSpPr>
          <p:nvPr/>
        </p:nvCxnSpPr>
        <p:spPr>
          <a:xfrm flipH="1">
            <a:off x="10698005" y="2283841"/>
            <a:ext cx="274320" cy="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 name="Arrow: Up-Down 53">
            <a:extLst>
              <a:ext uri="{FF2B5EF4-FFF2-40B4-BE49-F238E27FC236}">
                <a16:creationId xmlns:a16="http://schemas.microsoft.com/office/drawing/2014/main" id="{EF881E5E-DEF7-4567-8A57-7CF47075F2D4}"/>
              </a:ext>
            </a:extLst>
          </p:cNvPr>
          <p:cNvSpPr/>
          <p:nvPr/>
        </p:nvSpPr>
        <p:spPr>
          <a:xfrm>
            <a:off x="10329596" y="2509279"/>
            <a:ext cx="373625" cy="1400036"/>
          </a:xfrm>
          <a:prstGeom prst="up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sp>
        <p:nvSpPr>
          <p:cNvPr id="55" name="Arrow: Left 54">
            <a:extLst>
              <a:ext uri="{FF2B5EF4-FFF2-40B4-BE49-F238E27FC236}">
                <a16:creationId xmlns:a16="http://schemas.microsoft.com/office/drawing/2014/main" id="{CFFB3560-8786-4F36-8846-05D6183DFB13}"/>
              </a:ext>
            </a:extLst>
          </p:cNvPr>
          <p:cNvSpPr/>
          <p:nvPr/>
        </p:nvSpPr>
        <p:spPr>
          <a:xfrm>
            <a:off x="9927717" y="3023529"/>
            <a:ext cx="631713" cy="366752"/>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cxnSp>
        <p:nvCxnSpPr>
          <p:cNvPr id="56" name="Straight Arrow Connector 55">
            <a:extLst>
              <a:ext uri="{FF2B5EF4-FFF2-40B4-BE49-F238E27FC236}">
                <a16:creationId xmlns:a16="http://schemas.microsoft.com/office/drawing/2014/main" id="{03C3278B-F7DC-47E7-8774-513BF4E4E453}"/>
              </a:ext>
            </a:extLst>
          </p:cNvPr>
          <p:cNvCxnSpPr>
            <a:cxnSpLocks/>
          </p:cNvCxnSpPr>
          <p:nvPr/>
        </p:nvCxnSpPr>
        <p:spPr>
          <a:xfrm flipV="1">
            <a:off x="10459487" y="4285605"/>
            <a:ext cx="0" cy="1385779"/>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101270B-742D-4A4E-AED2-72DA89C0F66F}"/>
              </a:ext>
            </a:extLst>
          </p:cNvPr>
          <p:cNvCxnSpPr>
            <a:cxnSpLocks/>
          </p:cNvCxnSpPr>
          <p:nvPr/>
        </p:nvCxnSpPr>
        <p:spPr>
          <a:xfrm flipV="1">
            <a:off x="8574787" y="4285607"/>
            <a:ext cx="0" cy="1381541"/>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B004E72-5130-4B35-A785-CFB55451DCEA}"/>
              </a:ext>
            </a:extLst>
          </p:cNvPr>
          <p:cNvCxnSpPr>
            <a:cxnSpLocks/>
          </p:cNvCxnSpPr>
          <p:nvPr/>
        </p:nvCxnSpPr>
        <p:spPr>
          <a:xfrm flipV="1">
            <a:off x="7600995" y="4285605"/>
            <a:ext cx="0" cy="1385779"/>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BE0B702A-F90B-4911-91CE-B6A05E587517}"/>
              </a:ext>
            </a:extLst>
          </p:cNvPr>
          <p:cNvSpPr/>
          <p:nvPr/>
        </p:nvSpPr>
        <p:spPr>
          <a:xfrm>
            <a:off x="7697291" y="4764188"/>
            <a:ext cx="757084" cy="56363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Arial"/>
              </a:rPr>
              <a:t>LRN</a:t>
            </a:r>
          </a:p>
        </p:txBody>
      </p:sp>
      <p:sp>
        <p:nvSpPr>
          <p:cNvPr id="63" name="Rectangle 62">
            <a:extLst>
              <a:ext uri="{FF2B5EF4-FFF2-40B4-BE49-F238E27FC236}">
                <a16:creationId xmlns:a16="http://schemas.microsoft.com/office/drawing/2014/main" id="{6A8A552F-55EF-4951-A310-135B343955E9}"/>
              </a:ext>
            </a:extLst>
          </p:cNvPr>
          <p:cNvSpPr/>
          <p:nvPr/>
        </p:nvSpPr>
        <p:spPr>
          <a:xfrm>
            <a:off x="9162546" y="5709569"/>
            <a:ext cx="804487" cy="56363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Arial"/>
              </a:rPr>
              <a:t>Permute</a:t>
            </a:r>
          </a:p>
        </p:txBody>
      </p:sp>
      <p:cxnSp>
        <p:nvCxnSpPr>
          <p:cNvPr id="64" name="Straight Arrow Connector 63">
            <a:extLst>
              <a:ext uri="{FF2B5EF4-FFF2-40B4-BE49-F238E27FC236}">
                <a16:creationId xmlns:a16="http://schemas.microsoft.com/office/drawing/2014/main" id="{F5DD1CF0-4368-4F16-BDDE-051EACDF21E4}"/>
              </a:ext>
            </a:extLst>
          </p:cNvPr>
          <p:cNvCxnSpPr>
            <a:cxnSpLocks/>
          </p:cNvCxnSpPr>
          <p:nvPr/>
        </p:nvCxnSpPr>
        <p:spPr>
          <a:xfrm flipV="1">
            <a:off x="9520573" y="4285605"/>
            <a:ext cx="0" cy="1385779"/>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BBBE7DF0-5696-4FEE-975E-CA1C88530259}"/>
              </a:ext>
            </a:extLst>
          </p:cNvPr>
          <p:cNvSpPr/>
          <p:nvPr/>
        </p:nvSpPr>
        <p:spPr>
          <a:xfrm>
            <a:off x="8651622" y="4764188"/>
            <a:ext cx="725513" cy="563635"/>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Intel Clear"/>
                <a:ea typeface="+mn-ea"/>
                <a:cs typeface="Arial"/>
              </a:rPr>
              <a:t>Concat</a:t>
            </a:r>
            <a:endParaRPr kumimoji="0" lang="en-US" sz="1200" b="0" i="0" u="none" strike="noStrike" kern="1200" cap="none" spc="0" normalizeH="0" baseline="0" noProof="0" dirty="0">
              <a:ln>
                <a:noFill/>
              </a:ln>
              <a:solidFill>
                <a:prstClr val="white"/>
              </a:solidFill>
              <a:effectLst/>
              <a:uLnTx/>
              <a:uFillTx/>
              <a:latin typeface="Intel Clear"/>
              <a:ea typeface="+mn-ea"/>
              <a:cs typeface="Arial"/>
            </a:endParaRPr>
          </a:p>
        </p:txBody>
      </p:sp>
      <p:cxnSp>
        <p:nvCxnSpPr>
          <p:cNvPr id="66" name="Straight Arrow Connector 65">
            <a:extLst>
              <a:ext uri="{FF2B5EF4-FFF2-40B4-BE49-F238E27FC236}">
                <a16:creationId xmlns:a16="http://schemas.microsoft.com/office/drawing/2014/main" id="{6EEAC051-66B0-442F-B01F-AD50DA4BA3B7}"/>
              </a:ext>
            </a:extLst>
          </p:cNvPr>
          <p:cNvCxnSpPr>
            <a:cxnSpLocks/>
          </p:cNvCxnSpPr>
          <p:nvPr/>
        </p:nvCxnSpPr>
        <p:spPr>
          <a:xfrm flipV="1">
            <a:off x="9014375" y="4285608"/>
            <a:ext cx="0" cy="453057"/>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EE7C1C63-425B-495C-879B-55435A03C719}"/>
              </a:ext>
            </a:extLst>
          </p:cNvPr>
          <p:cNvSpPr/>
          <p:nvPr/>
        </p:nvSpPr>
        <p:spPr>
          <a:xfrm>
            <a:off x="9701289" y="4764188"/>
            <a:ext cx="670459" cy="56363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Arial"/>
              </a:rPr>
              <a:t>Flatten</a:t>
            </a:r>
          </a:p>
        </p:txBody>
      </p:sp>
      <p:cxnSp>
        <p:nvCxnSpPr>
          <p:cNvPr id="68" name="Straight Arrow Connector 67">
            <a:extLst>
              <a:ext uri="{FF2B5EF4-FFF2-40B4-BE49-F238E27FC236}">
                <a16:creationId xmlns:a16="http://schemas.microsoft.com/office/drawing/2014/main" id="{1CD05C69-B82D-472D-832D-A5FE6D13D6B7}"/>
              </a:ext>
            </a:extLst>
          </p:cNvPr>
          <p:cNvCxnSpPr>
            <a:cxnSpLocks/>
          </p:cNvCxnSpPr>
          <p:nvPr/>
        </p:nvCxnSpPr>
        <p:spPr>
          <a:xfrm flipV="1">
            <a:off x="9962387" y="4285608"/>
            <a:ext cx="0" cy="426625"/>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E62582F9-CF23-4D52-8E92-1EEBF414BA85}"/>
              </a:ext>
            </a:extLst>
          </p:cNvPr>
          <p:cNvSpPr/>
          <p:nvPr/>
        </p:nvSpPr>
        <p:spPr>
          <a:xfrm>
            <a:off x="6744911" y="4764188"/>
            <a:ext cx="772884" cy="5636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Arial"/>
              </a:rPr>
              <a:t>SoftMax</a:t>
            </a:r>
          </a:p>
        </p:txBody>
      </p:sp>
      <p:cxnSp>
        <p:nvCxnSpPr>
          <p:cNvPr id="73" name="Straight Arrow Connector 72">
            <a:extLst>
              <a:ext uri="{FF2B5EF4-FFF2-40B4-BE49-F238E27FC236}">
                <a16:creationId xmlns:a16="http://schemas.microsoft.com/office/drawing/2014/main" id="{C87C9FB5-DB66-4620-B383-F6254FDBE9B2}"/>
              </a:ext>
            </a:extLst>
          </p:cNvPr>
          <p:cNvCxnSpPr>
            <a:cxnSpLocks/>
          </p:cNvCxnSpPr>
          <p:nvPr/>
        </p:nvCxnSpPr>
        <p:spPr>
          <a:xfrm flipV="1">
            <a:off x="8089820" y="4285608"/>
            <a:ext cx="0" cy="453057"/>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EE19B33-9CFC-45AB-817E-DE76F586FEC7}"/>
              </a:ext>
            </a:extLst>
          </p:cNvPr>
          <p:cNvCxnSpPr>
            <a:cxnSpLocks/>
          </p:cNvCxnSpPr>
          <p:nvPr/>
        </p:nvCxnSpPr>
        <p:spPr>
          <a:xfrm flipV="1">
            <a:off x="7131352" y="4285608"/>
            <a:ext cx="0" cy="453057"/>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08CDE27A-57D0-44BF-ADA5-B00BA114FF25}"/>
              </a:ext>
            </a:extLst>
          </p:cNvPr>
          <p:cNvSpPr/>
          <p:nvPr/>
        </p:nvSpPr>
        <p:spPr>
          <a:xfrm>
            <a:off x="6608958" y="5709569"/>
            <a:ext cx="777247" cy="563635"/>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Arial"/>
              </a:rPr>
              <a:t>Reshape</a:t>
            </a:r>
          </a:p>
        </p:txBody>
      </p:sp>
      <p:cxnSp>
        <p:nvCxnSpPr>
          <p:cNvPr id="76" name="Straight Arrow Connector 75">
            <a:extLst>
              <a:ext uri="{FF2B5EF4-FFF2-40B4-BE49-F238E27FC236}">
                <a16:creationId xmlns:a16="http://schemas.microsoft.com/office/drawing/2014/main" id="{98C6D41F-18CC-4B7C-A3EC-7B6AA5A2B892}"/>
              </a:ext>
            </a:extLst>
          </p:cNvPr>
          <p:cNvCxnSpPr>
            <a:cxnSpLocks/>
          </p:cNvCxnSpPr>
          <p:nvPr/>
        </p:nvCxnSpPr>
        <p:spPr>
          <a:xfrm flipV="1">
            <a:off x="6702379" y="4302525"/>
            <a:ext cx="0" cy="1385779"/>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7" name="Arrow: Left-Right 76">
            <a:extLst>
              <a:ext uri="{FF2B5EF4-FFF2-40B4-BE49-F238E27FC236}">
                <a16:creationId xmlns:a16="http://schemas.microsoft.com/office/drawing/2014/main" id="{8C986586-8C17-410F-B08E-2262C2FD3F17}"/>
              </a:ext>
            </a:extLst>
          </p:cNvPr>
          <p:cNvSpPr/>
          <p:nvPr/>
        </p:nvSpPr>
        <p:spPr>
          <a:xfrm>
            <a:off x="5719622" y="3493768"/>
            <a:ext cx="938913" cy="1163853"/>
          </a:xfrm>
          <a:prstGeom prst="leftRightArrow">
            <a:avLst>
              <a:gd name="adj1" fmla="val 39028"/>
              <a:gd name="adj2" fmla="val 3368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vs</a:t>
            </a:r>
          </a:p>
        </p:txBody>
      </p:sp>
    </p:spTree>
    <p:custDataLst>
      <p:tags r:id="rId1"/>
    </p:custDataLst>
    <p:extLst>
      <p:ext uri="{BB962C8B-B14F-4D97-AF65-F5344CB8AC3E}">
        <p14:creationId xmlns:p14="http://schemas.microsoft.com/office/powerpoint/2010/main" val="749271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163F82-8D89-4F92-997B-EE735CD8D5CF}"/>
              </a:ext>
            </a:extLst>
          </p:cNvPr>
          <p:cNvSpPr>
            <a:spLocks noGrp="1"/>
          </p:cNvSpPr>
          <p:nvPr>
            <p:ph type="title"/>
          </p:nvPr>
        </p:nvSpPr>
        <p:spPr/>
        <p:txBody>
          <a:bodyPr/>
          <a:lstStyle/>
          <a:p>
            <a:r>
              <a:rPr lang="en-US" sz="6000" dirty="0"/>
              <a:t>Optimize for Best Performance</a:t>
            </a:r>
          </a:p>
        </p:txBody>
      </p:sp>
      <p:sp>
        <p:nvSpPr>
          <p:cNvPr id="2" name="Slide Number Placeholder 1">
            <a:extLst>
              <a:ext uri="{FF2B5EF4-FFF2-40B4-BE49-F238E27FC236}">
                <a16:creationId xmlns:a16="http://schemas.microsoft.com/office/drawing/2014/main" id="{684D858D-2494-49F8-9328-D5371061D8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1067" b="0" i="0" u="none" strike="noStrike" kern="1200" cap="none" spc="0" normalizeH="0" baseline="0" noProof="0" smtClean="0">
                <a:ln>
                  <a:noFill/>
                </a:ln>
                <a:solidFill>
                  <a:prstClr val="white"/>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67"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28" name="Content Placeholder 27">
            <a:extLst>
              <a:ext uri="{FF2B5EF4-FFF2-40B4-BE49-F238E27FC236}">
                <a16:creationId xmlns:a16="http://schemas.microsoft.com/office/drawing/2014/main" id="{E1007095-A0DC-43FC-92D8-03FF32562073}"/>
              </a:ext>
            </a:extLst>
          </p:cNvPr>
          <p:cNvSpPr>
            <a:spLocks noGrp="1"/>
          </p:cNvSpPr>
          <p:nvPr>
            <p:ph sz="quarter" idx="4294967295"/>
          </p:nvPr>
        </p:nvSpPr>
        <p:spPr>
          <a:xfrm>
            <a:off x="0" y="1419225"/>
            <a:ext cx="12192000" cy="4568825"/>
          </a:xfrm>
        </p:spPr>
        <p:txBody>
          <a:bodyPr/>
          <a:lstStyle/>
          <a:p>
            <a:pPr algn="ctr"/>
            <a:r>
              <a:rPr lang="en-US" dirty="0"/>
              <a:t>Tradeoff between size of Feature Map cache and convolutional PE array</a:t>
            </a:r>
          </a:p>
        </p:txBody>
      </p:sp>
      <p:grpSp>
        <p:nvGrpSpPr>
          <p:cNvPr id="3" name="Group 2">
            <a:extLst>
              <a:ext uri="{FF2B5EF4-FFF2-40B4-BE49-F238E27FC236}">
                <a16:creationId xmlns:a16="http://schemas.microsoft.com/office/drawing/2014/main" id="{29BA68F9-86E2-4A4E-AFC8-037603397DA6}"/>
              </a:ext>
            </a:extLst>
          </p:cNvPr>
          <p:cNvGrpSpPr/>
          <p:nvPr/>
        </p:nvGrpSpPr>
        <p:grpSpPr>
          <a:xfrm>
            <a:off x="277481" y="2062783"/>
            <a:ext cx="5570427" cy="4239576"/>
            <a:chOff x="277481" y="2062783"/>
            <a:chExt cx="5570427" cy="4239576"/>
          </a:xfrm>
        </p:grpSpPr>
        <p:sp>
          <p:nvSpPr>
            <p:cNvPr id="7" name="Rectangle 6">
              <a:extLst>
                <a:ext uri="{FF2B5EF4-FFF2-40B4-BE49-F238E27FC236}">
                  <a16:creationId xmlns:a16="http://schemas.microsoft.com/office/drawing/2014/main" id="{7467B722-4FFE-409C-97CB-462577EBF3B3}"/>
                </a:ext>
              </a:extLst>
            </p:cNvPr>
            <p:cNvSpPr/>
            <p:nvPr/>
          </p:nvSpPr>
          <p:spPr>
            <a:xfrm>
              <a:off x="277481" y="2062783"/>
              <a:ext cx="5570427" cy="423957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sp>
          <p:nvSpPr>
            <p:cNvPr id="9" name="Rectangle 8">
              <a:extLst>
                <a:ext uri="{FF2B5EF4-FFF2-40B4-BE49-F238E27FC236}">
                  <a16:creationId xmlns:a16="http://schemas.microsoft.com/office/drawing/2014/main" id="{0BCACD93-2BEB-4133-B486-0DFB642F82AA}"/>
                </a:ext>
              </a:extLst>
            </p:cNvPr>
            <p:cNvSpPr/>
            <p:nvPr/>
          </p:nvSpPr>
          <p:spPr>
            <a:xfrm>
              <a:off x="454813" y="2594210"/>
              <a:ext cx="3209811" cy="254975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Convolution PE Array</a:t>
              </a:r>
            </a:p>
          </p:txBody>
        </p:sp>
        <p:sp>
          <p:nvSpPr>
            <p:cNvPr id="10" name="Rectangle 9">
              <a:extLst>
                <a:ext uri="{FF2B5EF4-FFF2-40B4-BE49-F238E27FC236}">
                  <a16:creationId xmlns:a16="http://schemas.microsoft.com/office/drawing/2014/main" id="{1CBFE263-3BF7-421E-8D95-441865B86FEC}"/>
                </a:ext>
              </a:extLst>
            </p:cNvPr>
            <p:cNvSpPr/>
            <p:nvPr/>
          </p:nvSpPr>
          <p:spPr>
            <a:xfrm>
              <a:off x="454814" y="5195754"/>
              <a:ext cx="4146591" cy="2912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Crossbar</a:t>
              </a:r>
            </a:p>
          </p:txBody>
        </p:sp>
        <p:sp>
          <p:nvSpPr>
            <p:cNvPr id="11" name="Rectangle 10">
              <a:extLst>
                <a:ext uri="{FF2B5EF4-FFF2-40B4-BE49-F238E27FC236}">
                  <a16:creationId xmlns:a16="http://schemas.microsoft.com/office/drawing/2014/main" id="{5187F223-CB3D-4A19-8D8F-22730078FE09}"/>
                </a:ext>
              </a:extLst>
            </p:cNvPr>
            <p:cNvSpPr/>
            <p:nvPr/>
          </p:nvSpPr>
          <p:spPr>
            <a:xfrm>
              <a:off x="454815" y="5693577"/>
              <a:ext cx="757084" cy="563635"/>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Intel Clear"/>
                  <a:ea typeface="+mn-ea"/>
                  <a:cs typeface="Arial"/>
                </a:rPr>
                <a:t>ReLU</a:t>
              </a:r>
              <a:endParaRPr kumimoji="0" lang="en-US" sz="1200" b="0" i="0" u="none" strike="noStrike" kern="1200" cap="none" spc="0" normalizeH="0" baseline="0" noProof="0" dirty="0">
                <a:ln>
                  <a:noFill/>
                </a:ln>
                <a:solidFill>
                  <a:prstClr val="white"/>
                </a:solidFill>
                <a:effectLst/>
                <a:uLnTx/>
                <a:uFillTx/>
                <a:latin typeface="Intel Clear"/>
                <a:ea typeface="+mn-ea"/>
                <a:cs typeface="Arial"/>
              </a:endParaRPr>
            </a:p>
          </p:txBody>
        </p:sp>
        <p:sp>
          <p:nvSpPr>
            <p:cNvPr id="12" name="Rectangle 11">
              <a:extLst>
                <a:ext uri="{FF2B5EF4-FFF2-40B4-BE49-F238E27FC236}">
                  <a16:creationId xmlns:a16="http://schemas.microsoft.com/office/drawing/2014/main" id="{C3E6EF10-1DD8-4A0B-B254-D775D1DDD478}"/>
                </a:ext>
              </a:extLst>
            </p:cNvPr>
            <p:cNvSpPr/>
            <p:nvPr/>
          </p:nvSpPr>
          <p:spPr>
            <a:xfrm>
              <a:off x="2147529" y="5693577"/>
              <a:ext cx="757084" cy="563635"/>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Arial"/>
                </a:rPr>
                <a:t>Norm</a:t>
              </a:r>
            </a:p>
          </p:txBody>
        </p:sp>
        <p:sp>
          <p:nvSpPr>
            <p:cNvPr id="13" name="Rectangle 12">
              <a:extLst>
                <a:ext uri="{FF2B5EF4-FFF2-40B4-BE49-F238E27FC236}">
                  <a16:creationId xmlns:a16="http://schemas.microsoft.com/office/drawing/2014/main" id="{7BA8489D-ADCF-4D60-8CDE-7CF2519F1463}"/>
                </a:ext>
              </a:extLst>
            </p:cNvPr>
            <p:cNvSpPr/>
            <p:nvPr/>
          </p:nvSpPr>
          <p:spPr>
            <a:xfrm>
              <a:off x="3630950" y="5693577"/>
              <a:ext cx="970455" cy="563635"/>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Intel Clear"/>
                  <a:ea typeface="+mn-ea"/>
                  <a:cs typeface="Arial"/>
                </a:rPr>
                <a:t>MaxPool</a:t>
              </a:r>
              <a:endParaRPr kumimoji="0" lang="en-US" sz="1200" b="0" i="0" u="none" strike="noStrike" kern="1200" cap="none" spc="0" normalizeH="0" baseline="0" noProof="0" dirty="0">
                <a:ln>
                  <a:noFill/>
                </a:ln>
                <a:solidFill>
                  <a:prstClr val="white"/>
                </a:solidFill>
                <a:effectLst/>
                <a:uLnTx/>
                <a:uFillTx/>
                <a:latin typeface="Intel Clear"/>
                <a:ea typeface="+mn-ea"/>
                <a:cs typeface="Arial"/>
              </a:endParaRPr>
            </a:p>
          </p:txBody>
        </p:sp>
        <p:sp>
          <p:nvSpPr>
            <p:cNvPr id="16" name="Rectangle 15">
              <a:extLst>
                <a:ext uri="{FF2B5EF4-FFF2-40B4-BE49-F238E27FC236}">
                  <a16:creationId xmlns:a16="http://schemas.microsoft.com/office/drawing/2014/main" id="{649F7275-89A1-4B6F-8468-DA507761F961}"/>
                </a:ext>
              </a:extLst>
            </p:cNvPr>
            <p:cNvSpPr/>
            <p:nvPr/>
          </p:nvSpPr>
          <p:spPr>
            <a:xfrm>
              <a:off x="4657701" y="2149865"/>
              <a:ext cx="1083881" cy="307475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Memory </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Reader</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/Writer</a:t>
              </a:r>
            </a:p>
          </p:txBody>
        </p:sp>
        <p:sp>
          <p:nvSpPr>
            <p:cNvPr id="17" name="Rectangle 16">
              <a:extLst>
                <a:ext uri="{FF2B5EF4-FFF2-40B4-BE49-F238E27FC236}">
                  <a16:creationId xmlns:a16="http://schemas.microsoft.com/office/drawing/2014/main" id="{F133C09B-2BD4-463D-9254-8AAF8CEA9E84}"/>
                </a:ext>
              </a:extLst>
            </p:cNvPr>
            <p:cNvSpPr/>
            <p:nvPr/>
          </p:nvSpPr>
          <p:spPr>
            <a:xfrm>
              <a:off x="454814" y="2149865"/>
              <a:ext cx="3957061" cy="3368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Feature Map Cache</a:t>
              </a:r>
            </a:p>
          </p:txBody>
        </p:sp>
        <p:sp>
          <p:nvSpPr>
            <p:cNvPr id="19" name="Rectangle 18">
              <a:extLst>
                <a:ext uri="{FF2B5EF4-FFF2-40B4-BE49-F238E27FC236}">
                  <a16:creationId xmlns:a16="http://schemas.microsoft.com/office/drawing/2014/main" id="{2D231F19-481E-4B40-A07C-3E44103D459C}"/>
                </a:ext>
              </a:extLst>
            </p:cNvPr>
            <p:cNvSpPr/>
            <p:nvPr/>
          </p:nvSpPr>
          <p:spPr>
            <a:xfrm>
              <a:off x="4657701" y="5285014"/>
              <a:ext cx="1083881" cy="9721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Config</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Engine</a:t>
              </a:r>
            </a:p>
          </p:txBody>
        </p:sp>
        <p:cxnSp>
          <p:nvCxnSpPr>
            <p:cNvPr id="20" name="Straight Arrow Connector 19">
              <a:extLst>
                <a:ext uri="{FF2B5EF4-FFF2-40B4-BE49-F238E27FC236}">
                  <a16:creationId xmlns:a16="http://schemas.microsoft.com/office/drawing/2014/main" id="{62783750-BF04-41D4-8DD0-43F79EF69A71}"/>
                </a:ext>
              </a:extLst>
            </p:cNvPr>
            <p:cNvCxnSpPr>
              <a:cxnSpLocks/>
            </p:cNvCxnSpPr>
            <p:nvPr/>
          </p:nvCxnSpPr>
          <p:spPr>
            <a:xfrm flipH="1">
              <a:off x="4401241" y="2279604"/>
              <a:ext cx="274320" cy="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2" name="Arrow: Up-Down 21">
              <a:extLst>
                <a:ext uri="{FF2B5EF4-FFF2-40B4-BE49-F238E27FC236}">
                  <a16:creationId xmlns:a16="http://schemas.microsoft.com/office/drawing/2014/main" id="{865DE87E-34D4-468F-876D-C739D78C7D2F}"/>
                </a:ext>
              </a:extLst>
            </p:cNvPr>
            <p:cNvSpPr/>
            <p:nvPr/>
          </p:nvSpPr>
          <p:spPr>
            <a:xfrm>
              <a:off x="4032830" y="2505042"/>
              <a:ext cx="373625" cy="2638919"/>
            </a:xfrm>
            <a:prstGeom prst="up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sp>
          <p:nvSpPr>
            <p:cNvPr id="23" name="Arrow: Left 22">
              <a:extLst>
                <a:ext uri="{FF2B5EF4-FFF2-40B4-BE49-F238E27FC236}">
                  <a16:creationId xmlns:a16="http://schemas.microsoft.com/office/drawing/2014/main" id="{7094B649-1356-479E-9314-86A29337FF9E}"/>
                </a:ext>
              </a:extLst>
            </p:cNvPr>
            <p:cNvSpPr/>
            <p:nvPr/>
          </p:nvSpPr>
          <p:spPr>
            <a:xfrm>
              <a:off x="3642989" y="3493769"/>
              <a:ext cx="631713" cy="366752"/>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cxnSp>
          <p:nvCxnSpPr>
            <p:cNvPr id="24" name="Straight Arrow Connector 23">
              <a:extLst>
                <a:ext uri="{FF2B5EF4-FFF2-40B4-BE49-F238E27FC236}">
                  <a16:creationId xmlns:a16="http://schemas.microsoft.com/office/drawing/2014/main" id="{7C1B2D22-2903-466E-9AD6-986F840DE540}"/>
                </a:ext>
              </a:extLst>
            </p:cNvPr>
            <p:cNvCxnSpPr>
              <a:cxnSpLocks/>
            </p:cNvCxnSpPr>
            <p:nvPr/>
          </p:nvCxnSpPr>
          <p:spPr>
            <a:xfrm flipV="1">
              <a:off x="4077663" y="5484267"/>
              <a:ext cx="0" cy="18288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0EAA2FF-B8A8-4770-B4EB-B8B40DD0E505}"/>
                </a:ext>
              </a:extLst>
            </p:cNvPr>
            <p:cNvCxnSpPr>
              <a:cxnSpLocks/>
            </p:cNvCxnSpPr>
            <p:nvPr/>
          </p:nvCxnSpPr>
          <p:spPr>
            <a:xfrm flipV="1">
              <a:off x="2545088" y="5484267"/>
              <a:ext cx="0" cy="18288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CE828E6-7B28-4110-8371-143D639D7866}"/>
                </a:ext>
              </a:extLst>
            </p:cNvPr>
            <p:cNvCxnSpPr>
              <a:cxnSpLocks/>
            </p:cNvCxnSpPr>
            <p:nvPr/>
          </p:nvCxnSpPr>
          <p:spPr>
            <a:xfrm flipV="1">
              <a:off x="839077" y="5484267"/>
              <a:ext cx="0" cy="18288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60" name="Group 59">
            <a:extLst>
              <a:ext uri="{FF2B5EF4-FFF2-40B4-BE49-F238E27FC236}">
                <a16:creationId xmlns:a16="http://schemas.microsoft.com/office/drawing/2014/main" id="{54807A07-AA65-4D09-B5FD-0CBC94103295}"/>
              </a:ext>
            </a:extLst>
          </p:cNvPr>
          <p:cNvGrpSpPr/>
          <p:nvPr/>
        </p:nvGrpSpPr>
        <p:grpSpPr>
          <a:xfrm>
            <a:off x="6455308" y="2062783"/>
            <a:ext cx="5570427" cy="4239576"/>
            <a:chOff x="277481" y="2062783"/>
            <a:chExt cx="5570427" cy="4239576"/>
          </a:xfrm>
        </p:grpSpPr>
        <p:sp>
          <p:nvSpPr>
            <p:cNvPr id="61" name="Rectangle 60">
              <a:extLst>
                <a:ext uri="{FF2B5EF4-FFF2-40B4-BE49-F238E27FC236}">
                  <a16:creationId xmlns:a16="http://schemas.microsoft.com/office/drawing/2014/main" id="{7D8FB8F9-3766-4219-B37C-C1E5CDD70C67}"/>
                </a:ext>
              </a:extLst>
            </p:cNvPr>
            <p:cNvSpPr/>
            <p:nvPr/>
          </p:nvSpPr>
          <p:spPr>
            <a:xfrm>
              <a:off x="277481" y="2062783"/>
              <a:ext cx="5570427" cy="423957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l Clear"/>
                <a:ea typeface="+mn-ea"/>
                <a:cs typeface="Arial"/>
              </a:endParaRPr>
            </a:p>
          </p:txBody>
        </p:sp>
        <p:sp>
          <p:nvSpPr>
            <p:cNvPr id="62" name="Rectangle 61">
              <a:extLst>
                <a:ext uri="{FF2B5EF4-FFF2-40B4-BE49-F238E27FC236}">
                  <a16:creationId xmlns:a16="http://schemas.microsoft.com/office/drawing/2014/main" id="{34346C47-AC6D-4667-AA4E-06BB4F1A9AE6}"/>
                </a:ext>
              </a:extLst>
            </p:cNvPr>
            <p:cNvSpPr/>
            <p:nvPr/>
          </p:nvSpPr>
          <p:spPr>
            <a:xfrm>
              <a:off x="454813" y="3493768"/>
              <a:ext cx="3209811" cy="165019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Convolution PE Array</a:t>
              </a:r>
            </a:p>
          </p:txBody>
        </p:sp>
        <p:sp>
          <p:nvSpPr>
            <p:cNvPr id="69" name="Rectangle 68">
              <a:extLst>
                <a:ext uri="{FF2B5EF4-FFF2-40B4-BE49-F238E27FC236}">
                  <a16:creationId xmlns:a16="http://schemas.microsoft.com/office/drawing/2014/main" id="{CD7C7A2E-67C7-4682-BBAA-5389C60AAA1B}"/>
                </a:ext>
              </a:extLst>
            </p:cNvPr>
            <p:cNvSpPr/>
            <p:nvPr/>
          </p:nvSpPr>
          <p:spPr>
            <a:xfrm>
              <a:off x="454814" y="5195754"/>
              <a:ext cx="4146591" cy="2912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Crossbar</a:t>
              </a:r>
            </a:p>
          </p:txBody>
        </p:sp>
        <p:sp>
          <p:nvSpPr>
            <p:cNvPr id="70" name="Rectangle 69">
              <a:extLst>
                <a:ext uri="{FF2B5EF4-FFF2-40B4-BE49-F238E27FC236}">
                  <a16:creationId xmlns:a16="http://schemas.microsoft.com/office/drawing/2014/main" id="{9FA97A53-6536-49AD-B09F-410A82C948B9}"/>
                </a:ext>
              </a:extLst>
            </p:cNvPr>
            <p:cNvSpPr/>
            <p:nvPr/>
          </p:nvSpPr>
          <p:spPr>
            <a:xfrm>
              <a:off x="454815" y="5693577"/>
              <a:ext cx="757084" cy="563635"/>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Intel Clear"/>
                  <a:ea typeface="+mn-ea"/>
                  <a:cs typeface="Arial"/>
                </a:rPr>
                <a:t>ReLU</a:t>
              </a:r>
              <a:endParaRPr kumimoji="0" lang="en-US" sz="1200" b="0" i="0" u="none" strike="noStrike" kern="1200" cap="none" spc="0" normalizeH="0" baseline="0" noProof="0" dirty="0">
                <a:ln>
                  <a:noFill/>
                </a:ln>
                <a:solidFill>
                  <a:prstClr val="white"/>
                </a:solidFill>
                <a:effectLst/>
                <a:uLnTx/>
                <a:uFillTx/>
                <a:latin typeface="Intel Clear"/>
                <a:ea typeface="+mn-ea"/>
                <a:cs typeface="Arial"/>
              </a:endParaRPr>
            </a:p>
          </p:txBody>
        </p:sp>
        <p:sp>
          <p:nvSpPr>
            <p:cNvPr id="72" name="Rectangle 71">
              <a:extLst>
                <a:ext uri="{FF2B5EF4-FFF2-40B4-BE49-F238E27FC236}">
                  <a16:creationId xmlns:a16="http://schemas.microsoft.com/office/drawing/2014/main" id="{BF426D4B-12BE-4B12-9EC9-53B27E863489}"/>
                </a:ext>
              </a:extLst>
            </p:cNvPr>
            <p:cNvSpPr/>
            <p:nvPr/>
          </p:nvSpPr>
          <p:spPr>
            <a:xfrm>
              <a:off x="2147529" y="5693577"/>
              <a:ext cx="757084" cy="563635"/>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Intel Clear"/>
                  <a:ea typeface="+mn-ea"/>
                  <a:cs typeface="Arial"/>
                </a:rPr>
                <a:t>Norm</a:t>
              </a:r>
            </a:p>
          </p:txBody>
        </p:sp>
        <p:sp>
          <p:nvSpPr>
            <p:cNvPr id="78" name="Rectangle 77">
              <a:extLst>
                <a:ext uri="{FF2B5EF4-FFF2-40B4-BE49-F238E27FC236}">
                  <a16:creationId xmlns:a16="http://schemas.microsoft.com/office/drawing/2014/main" id="{AE214698-CA2D-4C3F-8577-34A0C5A2277F}"/>
                </a:ext>
              </a:extLst>
            </p:cNvPr>
            <p:cNvSpPr/>
            <p:nvPr/>
          </p:nvSpPr>
          <p:spPr>
            <a:xfrm>
              <a:off x="3630950" y="5693577"/>
              <a:ext cx="970455" cy="563635"/>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Intel Clear"/>
                  <a:ea typeface="+mn-ea"/>
                  <a:cs typeface="Arial"/>
                </a:rPr>
                <a:t>MaxPool</a:t>
              </a:r>
              <a:endParaRPr kumimoji="0" lang="en-US" sz="1200" b="0" i="0" u="none" strike="noStrike" kern="1200" cap="none" spc="0" normalizeH="0" baseline="0" noProof="0" dirty="0">
                <a:ln>
                  <a:noFill/>
                </a:ln>
                <a:solidFill>
                  <a:prstClr val="white"/>
                </a:solidFill>
                <a:effectLst/>
                <a:uLnTx/>
                <a:uFillTx/>
                <a:latin typeface="Intel Clear"/>
                <a:ea typeface="+mn-ea"/>
                <a:cs typeface="Arial"/>
              </a:endParaRPr>
            </a:p>
          </p:txBody>
        </p:sp>
        <p:sp>
          <p:nvSpPr>
            <p:cNvPr id="79" name="Rectangle 78">
              <a:extLst>
                <a:ext uri="{FF2B5EF4-FFF2-40B4-BE49-F238E27FC236}">
                  <a16:creationId xmlns:a16="http://schemas.microsoft.com/office/drawing/2014/main" id="{D9025FDC-073D-4235-B2D4-473634C951F6}"/>
                </a:ext>
              </a:extLst>
            </p:cNvPr>
            <p:cNvSpPr/>
            <p:nvPr/>
          </p:nvSpPr>
          <p:spPr>
            <a:xfrm>
              <a:off x="4657701" y="2149865"/>
              <a:ext cx="1083881" cy="307475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Memory </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Reader</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Arial"/>
                </a:rPr>
                <a:t>/Writer</a:t>
              </a:r>
            </a:p>
          </p:txBody>
        </p:sp>
        <p:sp>
          <p:nvSpPr>
            <p:cNvPr id="80" name="Rectangle 79">
              <a:extLst>
                <a:ext uri="{FF2B5EF4-FFF2-40B4-BE49-F238E27FC236}">
                  <a16:creationId xmlns:a16="http://schemas.microsoft.com/office/drawing/2014/main" id="{B75276CB-F654-4FB8-B390-88FC945ED599}"/>
                </a:ext>
              </a:extLst>
            </p:cNvPr>
            <p:cNvSpPr/>
            <p:nvPr/>
          </p:nvSpPr>
          <p:spPr>
            <a:xfrm>
              <a:off x="454814" y="2149864"/>
              <a:ext cx="3957062" cy="121374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Feature Map Cache</a:t>
              </a:r>
            </a:p>
          </p:txBody>
        </p:sp>
        <p:sp>
          <p:nvSpPr>
            <p:cNvPr id="81" name="Rectangle 80">
              <a:extLst>
                <a:ext uri="{FF2B5EF4-FFF2-40B4-BE49-F238E27FC236}">
                  <a16:creationId xmlns:a16="http://schemas.microsoft.com/office/drawing/2014/main" id="{55EC124F-E03D-4403-B72C-859F3ECAEDAA}"/>
                </a:ext>
              </a:extLst>
            </p:cNvPr>
            <p:cNvSpPr/>
            <p:nvPr/>
          </p:nvSpPr>
          <p:spPr>
            <a:xfrm>
              <a:off x="4657701" y="5285014"/>
              <a:ext cx="1083881" cy="9721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Config</a:t>
              </a:r>
            </a:p>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Intel Clear"/>
                  <a:ea typeface="+mn-ea"/>
                  <a:cs typeface="Arial"/>
                </a:rPr>
                <a:t>Engine</a:t>
              </a:r>
            </a:p>
          </p:txBody>
        </p:sp>
        <p:cxnSp>
          <p:nvCxnSpPr>
            <p:cNvPr id="82" name="Straight Arrow Connector 81">
              <a:extLst>
                <a:ext uri="{FF2B5EF4-FFF2-40B4-BE49-F238E27FC236}">
                  <a16:creationId xmlns:a16="http://schemas.microsoft.com/office/drawing/2014/main" id="{5A0AFD9A-7CDE-4E46-98A2-D7CFC98DF249}"/>
                </a:ext>
              </a:extLst>
            </p:cNvPr>
            <p:cNvCxnSpPr>
              <a:cxnSpLocks/>
            </p:cNvCxnSpPr>
            <p:nvPr/>
          </p:nvCxnSpPr>
          <p:spPr>
            <a:xfrm flipH="1">
              <a:off x="4401241" y="2279604"/>
              <a:ext cx="274320" cy="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3" name="Arrow: Up-Down 82">
              <a:extLst>
                <a:ext uri="{FF2B5EF4-FFF2-40B4-BE49-F238E27FC236}">
                  <a16:creationId xmlns:a16="http://schemas.microsoft.com/office/drawing/2014/main" id="{C00D0B0D-87E9-4490-94B5-8139EED0BCE1}"/>
                </a:ext>
              </a:extLst>
            </p:cNvPr>
            <p:cNvSpPr/>
            <p:nvPr/>
          </p:nvSpPr>
          <p:spPr>
            <a:xfrm>
              <a:off x="4032831" y="3390040"/>
              <a:ext cx="373625" cy="1753920"/>
            </a:xfrm>
            <a:prstGeom prst="up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sp>
          <p:nvSpPr>
            <p:cNvPr id="84" name="Arrow: Left 83">
              <a:extLst>
                <a:ext uri="{FF2B5EF4-FFF2-40B4-BE49-F238E27FC236}">
                  <a16:creationId xmlns:a16="http://schemas.microsoft.com/office/drawing/2014/main" id="{CAB28C96-0B91-4372-9B2D-CCB3E0465B04}"/>
                </a:ext>
              </a:extLst>
            </p:cNvPr>
            <p:cNvSpPr/>
            <p:nvPr/>
          </p:nvSpPr>
          <p:spPr>
            <a:xfrm>
              <a:off x="3642989" y="4083624"/>
              <a:ext cx="631713" cy="366752"/>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Arial"/>
              </a:endParaRPr>
            </a:p>
          </p:txBody>
        </p:sp>
        <p:cxnSp>
          <p:nvCxnSpPr>
            <p:cNvPr id="85" name="Straight Arrow Connector 84">
              <a:extLst>
                <a:ext uri="{FF2B5EF4-FFF2-40B4-BE49-F238E27FC236}">
                  <a16:creationId xmlns:a16="http://schemas.microsoft.com/office/drawing/2014/main" id="{4C974D44-1165-4BD0-BE75-589608F959A5}"/>
                </a:ext>
              </a:extLst>
            </p:cNvPr>
            <p:cNvCxnSpPr>
              <a:cxnSpLocks/>
            </p:cNvCxnSpPr>
            <p:nvPr/>
          </p:nvCxnSpPr>
          <p:spPr>
            <a:xfrm flipV="1">
              <a:off x="4077663" y="5484267"/>
              <a:ext cx="0" cy="18288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8B94F7A0-CBEB-4037-9581-53EB937AF001}"/>
                </a:ext>
              </a:extLst>
            </p:cNvPr>
            <p:cNvCxnSpPr>
              <a:cxnSpLocks/>
            </p:cNvCxnSpPr>
            <p:nvPr/>
          </p:nvCxnSpPr>
          <p:spPr>
            <a:xfrm flipV="1">
              <a:off x="2545088" y="5484267"/>
              <a:ext cx="0" cy="18288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6179032-B1A1-47FE-B36F-4F742A4D4C53}"/>
                </a:ext>
              </a:extLst>
            </p:cNvPr>
            <p:cNvCxnSpPr>
              <a:cxnSpLocks/>
            </p:cNvCxnSpPr>
            <p:nvPr/>
          </p:nvCxnSpPr>
          <p:spPr>
            <a:xfrm flipV="1">
              <a:off x="839077" y="5484267"/>
              <a:ext cx="0" cy="182880"/>
            </a:xfrm>
            <a:prstGeom prst="straightConnector1">
              <a:avLst/>
            </a:prstGeom>
            <a:ln>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77" name="Arrow: Left-Right 76">
            <a:extLst>
              <a:ext uri="{FF2B5EF4-FFF2-40B4-BE49-F238E27FC236}">
                <a16:creationId xmlns:a16="http://schemas.microsoft.com/office/drawing/2014/main" id="{8C986586-8C17-410F-B08E-2262C2FD3F17}"/>
              </a:ext>
            </a:extLst>
          </p:cNvPr>
          <p:cNvSpPr/>
          <p:nvPr/>
        </p:nvSpPr>
        <p:spPr>
          <a:xfrm>
            <a:off x="5719622" y="3493768"/>
            <a:ext cx="938913" cy="1163853"/>
          </a:xfrm>
          <a:prstGeom prst="leftRightArrow">
            <a:avLst>
              <a:gd name="adj1" fmla="val 39028"/>
              <a:gd name="adj2" fmla="val 3368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vs</a:t>
            </a:r>
          </a:p>
        </p:txBody>
      </p:sp>
    </p:spTree>
    <p:custDataLst>
      <p:tags r:id="rId1"/>
    </p:custDataLst>
    <p:extLst>
      <p:ext uri="{BB962C8B-B14F-4D97-AF65-F5344CB8AC3E}">
        <p14:creationId xmlns:p14="http://schemas.microsoft.com/office/powerpoint/2010/main" val="785560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UDIO_ID" val="1166"/>
  <p:tag name="ORIGINAL_AUDIO_FILEPATH" val="C:\Courses\DLA\IntroAudio\34.mp3"/>
  <p:tag name="ELAPSEDTIME" val="0.00"/>
  <p:tag name="ARTICULATE_USED_LAYOUT" val="2"/>
  <p:tag name="ARTICULATE_NAV_LEVEL" val="2"/>
  <p:tag name="ARTICULATE_TOC_EXPANDED" val="True"/>
  <p:tag name="ARTICULATE_SLIDE_PRESENTER_GUID" val="aa2fe277-c84f-49ef-a458-6698efbb9471"/>
  <p:tag name="ARTICULATE_SLIDE_PAUSE" val="0"/>
  <p:tag name="ARTICULATE_HIDE_SLIDE" val="0"/>
  <p:tag name="ARTICULATE_PLAYER_CONTROL_PREVIOUS" val="True"/>
  <p:tag name="ARTICULATE_PLAYER_CONTROL_NEXT" val="True"/>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1150"/>
  <p:tag name="ORIGINAL_AUDIO_FILEPATH" val="C:\Courses\DLA\IntroAudio\17.mp3"/>
  <p:tag name="ELAPSEDTIME" val="0.00"/>
  <p:tag name="ARTICULATE_NAV_LEVEL" val="2"/>
  <p:tag name="ARTICULATE_TOC_EXPANDED" val="True"/>
  <p:tag name="ARTICULATE_SLIDE_PRESENTER_GUID" val="6624f6b9-284c-433e-96a0-b1ed54735fe5"/>
  <p:tag name="ARTICULATE_SLIDE_PAUSE" val="0"/>
  <p:tag name="ARTICULATE_HIDE_SLIDE" val="0"/>
  <p:tag name="ARTICULATE_PLAYER_CONTROL_PREVIOUS" val="True"/>
  <p:tag name="ARTICULATE_PLAYER_CONTROL_NEXT" val="True"/>
  <p:tag name="ARTICULATE_USED_LAYOUT" val="2"/>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1152"/>
  <p:tag name="ORIGINAL_AUDIO_FILEPATH" val="C:\Courses\DLA\IntroAudio\33_new.mp3"/>
  <p:tag name="ELAPSEDTIME" val="0.00"/>
  <p:tag name="ARTICULATE_NAV_LEVEL" val="2"/>
  <p:tag name="ARTICULATE_TOC_EXPANDED" val="True"/>
  <p:tag name="ARTICULATE_SLIDE_PRESENTER_GUID" val="6624f6b9-284c-433e-96a0-b1ed54735fe5"/>
  <p:tag name="ARTICULATE_SLIDE_PAUSE" val="0"/>
  <p:tag name="ARTICULATE_HIDE_SLIDE" val="0"/>
  <p:tag name="ARTICULATE_PLAYER_CONTROL_PREVIOUS" val="True"/>
  <p:tag name="ARTICULATE_PLAYER_CONTROL_NEXT" val="True"/>
  <p:tag name="ARTICULATE_USED_LAYOUT" val="2"/>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1143"/>
  <p:tag name="ORIGINAL_AUDIO_FILEPATH" val="C:\Courses\DLA\IntroAudio\13.mp3"/>
  <p:tag name="ELAPSEDTIME" val="0.00"/>
  <p:tag name="TIMELINE" val="26.76"/>
  <p:tag name="ARTICULATE_USED_LAYOUT" val="5"/>
  <p:tag name="ARTICULATE_NAV_LEVEL" val="2"/>
  <p:tag name="ARTICULATE_TOC_EXPANDED" val="True"/>
  <p:tag name="ARTICULATE_SLIDE_PRESENTER_GUID" val="aa2fe277-c84f-49ef-a458-6698efbb9471"/>
  <p:tag name="ARTICULATE_SLIDE_PAUSE" val="0"/>
  <p:tag name="ARTICULATE_HIDE_SLIDE" val="0"/>
  <p:tag name="ARTICULATE_PLAYER_CONTROL_PREVIOUS" val="True"/>
  <p:tag name="ARTICULATE_PLAYER_CONTROL_NEXT" val="True"/>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DUPLICATEID" val="e73c0b8e70244333bc26af10aee3b27e"/>
</p:tagLst>
</file>

<file path=ppt/tags/tag4.xml><?xml version="1.0" encoding="utf-8"?>
<p:tagLst xmlns:a="http://schemas.openxmlformats.org/drawingml/2006/main" xmlns:r="http://schemas.openxmlformats.org/officeDocument/2006/relationships" xmlns:p="http://schemas.openxmlformats.org/presentationml/2006/main">
  <p:tag name="DUPLICATEID" val="698688cac5b447d3afc822a9cef3854f"/>
</p:tagLst>
</file>

<file path=ppt/tags/tag5.xml><?xml version="1.0" encoding="utf-8"?>
<p:tagLst xmlns:a="http://schemas.openxmlformats.org/drawingml/2006/main" xmlns:r="http://schemas.openxmlformats.org/officeDocument/2006/relationships" xmlns:p="http://schemas.openxmlformats.org/presentationml/2006/main">
  <p:tag name="ARTICULATE_LOCK_SLIDE" val="0"/>
  <p:tag name="AUDIO_ID" val="1172"/>
  <p:tag name="ORIGINAL_AUDIO_FILEPATH" val="C:\Courses\DLA\GetStartedAudio\7.mp3"/>
  <p:tag name="ELAPSEDTIME" val="0.00"/>
  <p:tag name="ARTICULATE_NAV_LEVEL" val="1"/>
  <p:tag name="ARTICULATE_TOC_EXPANDED" val="True"/>
  <p:tag name="ARTICULATE_SLIDE_PRESENTER_GUID" val="96afbfd1-add0-4f8b-92ed-f14634045aa1"/>
  <p:tag name="ARTICULATE_SLIDE_PAUSE" val="0"/>
  <p:tag name="ARTICULATE_HIDE_SLIDE" val="0"/>
  <p:tag name="ARTICULATE_PLAYER_CONTROL_PREVIOUS" val="True"/>
  <p:tag name="ARTICULATE_PLAYER_CONTROL_NEXT" val="True"/>
  <p:tag name="ARTICULATE_USED_LAYOUT" val="15"/>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S_UNIQUEID" val="4596"/>
</p:tagLst>
</file>

<file path=ppt/tags/tag8.xml><?xml version="1.0" encoding="utf-8"?>
<p:tagLst xmlns:a="http://schemas.openxmlformats.org/drawingml/2006/main" xmlns:r="http://schemas.openxmlformats.org/officeDocument/2006/relationships" xmlns:p="http://schemas.openxmlformats.org/presentationml/2006/main">
  <p:tag name="AUDIO_ID" val="1135"/>
  <p:tag name="ORIGINAL_AUDIO_FILEPATH" val="C:\Courses\DLA_Custom\DLA_PT_Audio\4.mp3"/>
  <p:tag name="ELAPSEDTIME" val="0.00"/>
  <p:tag name="ARTICULATE_NAV_LEVEL" val="2"/>
  <p:tag name="ARTICULATE_TOC_EXPANDED" val="True"/>
  <p:tag name="ARTICULATE_SLIDE_PRESENTER_GUID" val="749d6350-1683-4522-918c-1a2d444ed766"/>
  <p:tag name="ARTICULATE_SLIDE_PAUSE" val="0"/>
  <p:tag name="ARTICULATE_HIDE_SLIDE" val="0"/>
  <p:tag name="ARTICULATE_PLAYER_CONTROL_PREVIOUS" val="True"/>
  <p:tag name="ARTICULATE_PLAYER_CONTROL_NEXT" val="True"/>
  <p:tag name="ARTICULATE_USED_LAYOUT" val="4"/>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1166"/>
  <p:tag name="ORIGINAL_AUDIO_FILEPATH" val="C:\Courses\DLA\IntroAudio\34.mp3"/>
  <p:tag name="ELAPSEDTIME" val="0.00"/>
  <p:tag name="ARTICULATE_USED_LAYOUT" val="2"/>
  <p:tag name="ARTICULATE_NAV_LEVEL" val="2"/>
  <p:tag name="ARTICULATE_TOC_EXPANDED" val="True"/>
  <p:tag name="ARTICULATE_SLIDE_PRESENTER_GUID" val="aa2fe277-c84f-49ef-a458-6698efbb9471"/>
  <p:tag name="ARTICULATE_SLIDE_PAUSE" val="0"/>
  <p:tag name="ARTICULATE_HIDE_SLIDE" val="0"/>
  <p:tag name="ARTICULATE_PLAYER_CONTROL_PREVIOUS" val="True"/>
  <p:tag name="ARTICULATE_PLAYER_CONTROL_NEXT" val="True"/>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Pro">
      <a:majorFont>
        <a:latin typeface="Intel Clear Pro"/>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none" lIns="0" tIns="0" rIns="0" bIns="0" rtlCol="0">
        <a:spAutoFit/>
      </a:bodyPr>
      <a:lstStyle>
        <a:defPPr algn="l">
          <a:defRPr sz="1200" dirty="0" err="1" smtClean="0"/>
        </a:defPPr>
      </a:lstStyle>
    </a:txDef>
  </a:objectDefaults>
  <a:extraClrSchemeLst/>
  <a:extLst>
    <a:ext uri="{05A4C25C-085E-4340-85A3-A5531E510DB2}">
      <thm15:themeFamily xmlns:thm15="http://schemas.microsoft.com/office/thememl/2012/main" name="Presentation8" id="{10C8A4EB-E9E7-C649-A034-CD3A7FC5BE7B}" vid="{A0D8B605-52E2-CE47-8BA4-3F6BE42D76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841A34E513FA4F982AFE18AE51EB62" ma:contentTypeVersion="5" ma:contentTypeDescription="Create a new document." ma:contentTypeScope="" ma:versionID="91de44cf3bb8344f408096d500a9ffa4">
  <xsd:schema xmlns:xsd="http://www.w3.org/2001/XMLSchema" xmlns:xs="http://www.w3.org/2001/XMLSchema" xmlns:p="http://schemas.microsoft.com/office/2006/metadata/properties" xmlns:ns3="471a18b0-418f-4b36-b4a0-9395376f7975" xmlns:ns4="77e7df31-1c55-47fc-823f-8edcb0d8233d" targetNamespace="http://schemas.microsoft.com/office/2006/metadata/properties" ma:root="true" ma:fieldsID="6abe4ee0f15044c686717febbac6cd0e" ns3:_="" ns4:_="">
    <xsd:import namespace="471a18b0-418f-4b36-b4a0-9395376f7975"/>
    <xsd:import namespace="77e7df31-1c55-47fc-823f-8edcb0d8233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1a18b0-418f-4b36-b4a0-9395376f79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7e7df31-1c55-47fc-823f-8edcb0d8233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7DB7D9-6ABE-4AE5-A8EA-26164C1949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1a18b0-418f-4b36-b4a0-9395376f7975"/>
    <ds:schemaRef ds:uri="77e7df31-1c55-47fc-823f-8edcb0d823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8E1B4A-A5BF-4D56-B934-6AEF414692D5}">
  <ds:schemaRefs>
    <ds:schemaRef ds:uri="http://schemas.microsoft.com/sharepoint/v3/contenttype/forms"/>
  </ds:schemaRefs>
</ds:datastoreItem>
</file>

<file path=customXml/itemProps3.xml><?xml version="1.0" encoding="utf-8"?>
<ds:datastoreItem xmlns:ds="http://schemas.openxmlformats.org/officeDocument/2006/customXml" ds:itemID="{F00F8633-5F75-4500-A1BB-FC75CF518EA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TotalTime>
  <Words>2490</Words>
  <Application>Microsoft Office PowerPoint</Application>
  <PresentationFormat>Widescreen</PresentationFormat>
  <Paragraphs>306</Paragraphs>
  <Slides>13</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vt:i4>
      </vt:variant>
    </vt:vector>
  </HeadingPairs>
  <TitlesOfParts>
    <vt:vector size="26" baseType="lpstr">
      <vt:lpstr>Lucida Grande</vt:lpstr>
      <vt:lpstr>Arial</vt:lpstr>
      <vt:lpstr>Arial Black</vt:lpstr>
      <vt:lpstr>Calibri</vt:lpstr>
      <vt:lpstr>Calibri Light</vt:lpstr>
      <vt:lpstr>Courier New</vt:lpstr>
      <vt:lpstr>Intel Clear</vt:lpstr>
      <vt:lpstr>Intel Clear Light</vt:lpstr>
      <vt:lpstr>Intel Clear Pro</vt:lpstr>
      <vt:lpstr>Intel Clear Pro Bold</vt:lpstr>
      <vt:lpstr>Wingdings</vt:lpstr>
      <vt:lpstr>Office Theme</vt:lpstr>
      <vt:lpstr>Int_PPT Template_ClearPro_16x9</vt:lpstr>
      <vt:lpstr>Accelerators based on Intel® Arria® FPGA</vt:lpstr>
      <vt:lpstr>FPGA Overview</vt:lpstr>
      <vt:lpstr>Inside Intel® Distribution of OpenVINO™ toolkit </vt:lpstr>
      <vt:lpstr>Intel® Distribution of OpenVINO™ Toolkit with DLA User Flows</vt:lpstr>
      <vt:lpstr>Machine Learning on Intel® FPGA Platform</vt:lpstr>
      <vt:lpstr>Intel® Vision Acceleration Design With Intel® Arria® 10 FPGA Key differentiators</vt:lpstr>
      <vt:lpstr>Intel® FPGA Deep Learning Acceleration Suite</vt:lpstr>
      <vt:lpstr>Support for Different Topologies</vt:lpstr>
      <vt:lpstr>Optimize for Best Performance</vt:lpstr>
      <vt:lpstr>DLA Architecture: Built for Performance</vt:lpstr>
      <vt:lpstr>DLA Architecture Selection</vt:lpstr>
      <vt:lpstr>Load Selected Bitsteam Prior to Execution</vt:lpstr>
      <vt:lpstr>Intel® Distribution of OpenVINO™ toolkit for Intel® Vision Accelerator Design with an Intel® Arria® 10 FPGA and the Intel® Programmable Acceleration Card with Intel® Arria® 10 GX FPGA Support 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Accelerators based on Intel® Arria® FPGA</dc:title>
  <dc:creator>Ye, Shane</dc:creator>
  <cp:keywords>CTPClassification=CTP_NT</cp:keywords>
  <cp:lastModifiedBy>Ye, Shane</cp:lastModifiedBy>
  <cp:revision>1</cp:revision>
  <dcterms:created xsi:type="dcterms:W3CDTF">2020-08-12T21:27:55Z</dcterms:created>
  <dcterms:modified xsi:type="dcterms:W3CDTF">2020-08-12T21:28:58Z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a1af0dbf-2471-42ac-8db1-3324be6cb420</vt:lpwstr>
  </property>
  <property fmtid="{D5CDD505-2E9C-101B-9397-08002B2CF9AE}" pid="3" name="CTP_TimeStamp">
    <vt:lpwstr>2020-08-12 21:28:55Z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0x01010059841A34E513FA4F982AFE18AE51EB62</vt:lpwstr>
  </property>
</Properties>
</file>